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64" r:id="rId2"/>
    <p:sldId id="259" r:id="rId3"/>
    <p:sldId id="263" r:id="rId4"/>
    <p:sldId id="260" r:id="rId5"/>
    <p:sldId id="261" r:id="rId6"/>
    <p:sldId id="258" r:id="rId7"/>
    <p:sldId id="262" r:id="rId8"/>
    <p:sldId id="265"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AE980F-DA5F-491E-95B7-A584D09E3759}" type="datetimeFigureOut">
              <a:rPr lang="zh-TW" altLang="en-US" smtClean="0"/>
              <a:t>2023/8/21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652FF-9C13-40D4-864D-84E7AAB2C01B}"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9E652FF-9C13-40D4-864D-84E7AAB2C01B}" type="slidenum">
              <a:rPr lang="zh-TW" altLang="en-US" smtClean="0"/>
              <a:t>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17" name="頁尾版面配置區 16"/>
          <p:cNvSpPr>
            <a:spLocks noGrp="1"/>
          </p:cNvSpPr>
          <p:nvPr>
            <p:ph type="ftr" sz="quarter" idx="11"/>
          </p:nvPr>
        </p:nvSpPr>
        <p:spPr/>
        <p:txBody>
          <a:bodyPr/>
          <a:lstStyle>
            <a:extLst/>
          </a:lstStyle>
          <a:p>
            <a:endParaRPr lang="zh-TW" altLang="en-US"/>
          </a:p>
        </p:txBody>
      </p:sp>
      <p:sp>
        <p:nvSpPr>
          <p:cNvPr id="29" name="投影片編號版面配置區 28"/>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smtClean="0"/>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1EED180-F963-4E75-9211-928D1B82CCE1}" type="datetimeFigureOut">
              <a:rPr lang="zh-TW" altLang="en-US" smtClean="0"/>
              <a:t>2023/8/21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extLst/>
          </a:lstStyle>
          <a:p>
            <a:fld id="{91EED180-F963-4E75-9211-928D1B82CCE1}" type="datetimeFigureOut">
              <a:rPr lang="zh-TW" altLang="en-US" smtClean="0"/>
              <a:t>2023/8/21</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extLst/>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extLst/>
          </a:lstStyle>
          <a:p>
            <a:fld id="{9D13581A-E79C-4187-918C-37B3691CE934}"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1EED180-F963-4E75-9211-928D1B82CCE1}" type="datetimeFigureOut">
              <a:rPr lang="zh-TW" altLang="en-US" smtClean="0"/>
              <a:t>2023/8/21</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D13581A-E79C-4187-918C-37B3691CE934}"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42976" y="571480"/>
          <a:ext cx="7429552" cy="5554179"/>
        </p:xfrm>
        <a:graphic>
          <a:graphicData uri="http://schemas.openxmlformats.org/drawingml/2006/table">
            <a:tbl>
              <a:tblPr/>
              <a:tblGrid>
                <a:gridCol w="2016851"/>
                <a:gridCol w="5412701"/>
              </a:tblGrid>
              <a:tr h="213268">
                <a:tc>
                  <a:txBody>
                    <a:bodyPr/>
                    <a:lstStyle/>
                    <a:p>
                      <a:pPr>
                        <a:spcAft>
                          <a:spcPts val="0"/>
                        </a:spcAft>
                      </a:pPr>
                      <a:r>
                        <a:rPr lang="zh-TW" sz="800" kern="100" dirty="0">
                          <a:solidFill>
                            <a:schemeClr val="accent3"/>
                          </a:solidFill>
                          <a:latin typeface="Helvetica"/>
                          <a:ea typeface="新細明體"/>
                          <a:cs typeface="Helvetica"/>
                        </a:rPr>
                        <a:t>時間</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Helvetica"/>
                          <a:ea typeface="新細明體"/>
                          <a:cs typeface="Helvetica"/>
                        </a:rPr>
                        <a:t>講座程序</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60">
                <a:tc>
                  <a:txBody>
                    <a:bodyPr/>
                    <a:lstStyle/>
                    <a:p>
                      <a:pPr>
                        <a:spcAft>
                          <a:spcPts val="0"/>
                        </a:spcAft>
                      </a:pPr>
                      <a:r>
                        <a:rPr lang="en-US" sz="800" kern="100" dirty="0">
                          <a:solidFill>
                            <a:schemeClr val="accent3"/>
                          </a:solidFill>
                          <a:latin typeface="Helvetica"/>
                          <a:ea typeface="新細明體"/>
                          <a:cs typeface="SimSun"/>
                        </a:rPr>
                        <a:t>19</a:t>
                      </a:r>
                      <a:r>
                        <a:rPr lang="en-US" sz="800" kern="100" dirty="0">
                          <a:solidFill>
                            <a:schemeClr val="accent3"/>
                          </a:solidFill>
                          <a:latin typeface="Calibri"/>
                          <a:ea typeface="新細明體"/>
                          <a:cs typeface="Helvetica"/>
                        </a:rPr>
                        <a:t>00</a:t>
                      </a:r>
                      <a:r>
                        <a:rPr lang="en-US" sz="800" kern="100" dirty="0">
                          <a:solidFill>
                            <a:schemeClr val="accent3"/>
                          </a:solidFill>
                          <a:latin typeface="Helvetica"/>
                          <a:ea typeface="新細明體"/>
                          <a:cs typeface="SimSun"/>
                        </a:rPr>
                        <a:t> - 19</a:t>
                      </a:r>
                      <a:r>
                        <a:rPr lang="en-US" sz="800" kern="100" dirty="0">
                          <a:solidFill>
                            <a:schemeClr val="accent3"/>
                          </a:solidFill>
                          <a:latin typeface="Calibri"/>
                          <a:ea typeface="新細明體"/>
                          <a:cs typeface="Helvetica"/>
                        </a:rPr>
                        <a:t>25</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kern="100">
                          <a:solidFill>
                            <a:schemeClr val="accent3"/>
                          </a:solidFill>
                          <a:latin typeface="Helvetica"/>
                          <a:ea typeface="新細明體"/>
                          <a:cs typeface="SimSun"/>
                        </a:rPr>
                        <a:t> </a:t>
                      </a:r>
                      <a:r>
                        <a:rPr lang="zh-TW" sz="800" kern="100">
                          <a:solidFill>
                            <a:schemeClr val="accent3"/>
                          </a:solidFill>
                          <a:latin typeface="Helvetica"/>
                          <a:ea typeface="新細明體"/>
                          <a:cs typeface="Helvetica"/>
                        </a:rPr>
                        <a:t>來賓進場</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991">
                <a:tc>
                  <a:txBody>
                    <a:bodyPr/>
                    <a:lstStyle/>
                    <a:p>
                      <a:pPr>
                        <a:spcAft>
                          <a:spcPts val="0"/>
                        </a:spcAft>
                      </a:pPr>
                      <a:r>
                        <a:rPr lang="en-US" sz="800" kern="100" dirty="0">
                          <a:solidFill>
                            <a:schemeClr val="accent3"/>
                          </a:solidFill>
                          <a:latin typeface="Helvetica"/>
                          <a:ea typeface="新細明體"/>
                          <a:cs typeface="SimSun"/>
                        </a:rPr>
                        <a:t>19</a:t>
                      </a:r>
                      <a:r>
                        <a:rPr lang="en-US" sz="800" kern="100" dirty="0">
                          <a:solidFill>
                            <a:schemeClr val="accent3"/>
                          </a:solidFill>
                          <a:latin typeface="Calibri"/>
                          <a:ea typeface="新細明體"/>
                          <a:cs typeface="Helvetica"/>
                        </a:rPr>
                        <a:t>26</a:t>
                      </a:r>
                      <a:r>
                        <a:rPr lang="en-US" sz="800" kern="100" dirty="0">
                          <a:solidFill>
                            <a:schemeClr val="accent3"/>
                          </a:solidFill>
                          <a:latin typeface="Helvetica"/>
                          <a:ea typeface="新細明體"/>
                          <a:cs typeface="SimSun"/>
                        </a:rPr>
                        <a:t> - 19</a:t>
                      </a:r>
                      <a:r>
                        <a:rPr lang="en-US" sz="800" kern="100" dirty="0">
                          <a:solidFill>
                            <a:schemeClr val="accent3"/>
                          </a:solidFill>
                          <a:latin typeface="Calibri"/>
                          <a:ea typeface="新細明體"/>
                          <a:cs typeface="Helvetica"/>
                        </a:rPr>
                        <a:t>28</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900" kern="100">
                          <a:solidFill>
                            <a:schemeClr val="accent3"/>
                          </a:solidFill>
                          <a:latin typeface="Calibri"/>
                          <a:ea typeface="新細明體"/>
                          <a:cs typeface="SimSun"/>
                        </a:rPr>
                        <a:t>主辦方 代表</a:t>
                      </a:r>
                      <a:r>
                        <a:rPr lang="en-US" sz="900" kern="100">
                          <a:solidFill>
                            <a:schemeClr val="accent3"/>
                          </a:solidFill>
                          <a:latin typeface="Calibri"/>
                          <a:ea typeface="新細明體"/>
                          <a:cs typeface="SimSun"/>
                        </a:rPr>
                        <a:t>____________</a:t>
                      </a:r>
                      <a:r>
                        <a:rPr lang="zh-TW" sz="900" kern="100">
                          <a:solidFill>
                            <a:schemeClr val="accent3"/>
                          </a:solidFill>
                          <a:latin typeface="Calibri"/>
                          <a:ea typeface="新細明體"/>
                          <a:cs typeface="SimSun"/>
                        </a:rPr>
                        <a:t>致詞</a:t>
                      </a:r>
                    </a:p>
                    <a:p>
                      <a:pPr>
                        <a:spcAft>
                          <a:spcPts val="0"/>
                        </a:spcAft>
                      </a:pPr>
                      <a:r>
                        <a:rPr lang="zh-TW" sz="900" kern="100">
                          <a:solidFill>
                            <a:schemeClr val="accent3"/>
                          </a:solidFill>
                          <a:latin typeface="Calibri"/>
                          <a:ea typeface="新細明體"/>
                          <a:cs typeface="SimSun"/>
                        </a:rPr>
                        <a:t>中西區民政事務處 及 中西區文化藝術協會</a:t>
                      </a: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08">
                <a:tc>
                  <a:txBody>
                    <a:bodyPr/>
                    <a:lstStyle/>
                    <a:p>
                      <a:pPr>
                        <a:spcAft>
                          <a:spcPts val="0"/>
                        </a:spcAft>
                      </a:pPr>
                      <a:r>
                        <a:rPr lang="en-US" sz="800" kern="100" dirty="0">
                          <a:solidFill>
                            <a:schemeClr val="accent3"/>
                          </a:solidFill>
                          <a:latin typeface="Helvetica"/>
                          <a:ea typeface="新細明體"/>
                          <a:cs typeface="SimSun"/>
                        </a:rPr>
                        <a:t>19</a:t>
                      </a:r>
                      <a:r>
                        <a:rPr lang="en-US" sz="800" kern="100" dirty="0">
                          <a:solidFill>
                            <a:schemeClr val="accent3"/>
                          </a:solidFill>
                          <a:latin typeface="Calibri"/>
                          <a:ea typeface="新細明體"/>
                          <a:cs typeface="Helvetica"/>
                        </a:rPr>
                        <a:t>29</a:t>
                      </a:r>
                      <a:r>
                        <a:rPr lang="en-US" sz="800" kern="100" dirty="0">
                          <a:solidFill>
                            <a:schemeClr val="accent3"/>
                          </a:solidFill>
                          <a:latin typeface="Helvetica"/>
                          <a:ea typeface="新細明體"/>
                          <a:cs typeface="SimSun"/>
                        </a:rPr>
                        <a:t> - 19</a:t>
                      </a:r>
                      <a:r>
                        <a:rPr lang="en-US" sz="800" kern="100" dirty="0">
                          <a:solidFill>
                            <a:schemeClr val="accent3"/>
                          </a:solidFill>
                          <a:latin typeface="Calibri"/>
                          <a:ea typeface="新細明體"/>
                          <a:cs typeface="Helvetica"/>
                        </a:rPr>
                        <a:t>30</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Helvetica"/>
                          <a:ea typeface="新細明體"/>
                          <a:cs typeface="Helvetica"/>
                        </a:rPr>
                        <a:t>協辦方代表</a:t>
                      </a:r>
                      <a:r>
                        <a:rPr lang="en-US" sz="800" kern="100">
                          <a:solidFill>
                            <a:schemeClr val="accent3"/>
                          </a:solidFill>
                          <a:latin typeface="Calibri"/>
                          <a:ea typeface="新細明體"/>
                          <a:cs typeface="Helvetica"/>
                        </a:rPr>
                        <a:t>Fanny Wu</a:t>
                      </a:r>
                      <a:r>
                        <a:rPr lang="zh-TW" sz="800" kern="100">
                          <a:solidFill>
                            <a:schemeClr val="accent3"/>
                          </a:solidFill>
                          <a:latin typeface="Calibri"/>
                          <a:ea typeface="新細明體"/>
                          <a:cs typeface="Helvetica"/>
                        </a:rPr>
                        <a:t>致詞</a:t>
                      </a:r>
                      <a:endParaRPr lang="zh-TW" sz="900" kern="100">
                        <a:solidFill>
                          <a:schemeClr val="accent3"/>
                        </a:solidFill>
                        <a:latin typeface="Calibri"/>
                        <a:ea typeface="新細明體"/>
                        <a:cs typeface="SimSun"/>
                      </a:endParaRPr>
                    </a:p>
                    <a:p>
                      <a:pPr>
                        <a:spcAft>
                          <a:spcPts val="0"/>
                        </a:spcAft>
                      </a:pPr>
                      <a:r>
                        <a:rPr lang="en-US" sz="800" kern="100">
                          <a:solidFill>
                            <a:schemeClr val="accent3"/>
                          </a:solidFill>
                          <a:latin typeface="Calibri"/>
                          <a:ea typeface="新細明體"/>
                          <a:cs typeface="Helvetica"/>
                        </a:rPr>
                        <a:t>Smart Heritage Development Limited</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60">
                <a:tc>
                  <a:txBody>
                    <a:bodyPr/>
                    <a:lstStyle/>
                    <a:p>
                      <a:pPr>
                        <a:spcAft>
                          <a:spcPts val="0"/>
                        </a:spcAft>
                      </a:pPr>
                      <a:r>
                        <a:rPr lang="en-US" sz="800" kern="100" dirty="0">
                          <a:solidFill>
                            <a:schemeClr val="accent3"/>
                          </a:solidFill>
                          <a:latin typeface="Helvetica"/>
                          <a:ea typeface="新細明體"/>
                          <a:cs typeface="SimSun"/>
                        </a:rPr>
                        <a:t>19</a:t>
                      </a:r>
                      <a:r>
                        <a:rPr lang="en-US" sz="800" kern="100" dirty="0">
                          <a:solidFill>
                            <a:schemeClr val="accent3"/>
                          </a:solidFill>
                          <a:latin typeface="Calibri"/>
                          <a:ea typeface="新細明體"/>
                          <a:cs typeface="Helvetica"/>
                        </a:rPr>
                        <a:t>31</a:t>
                      </a:r>
                      <a:r>
                        <a:rPr lang="en-US" sz="800" kern="100" dirty="0">
                          <a:solidFill>
                            <a:schemeClr val="accent3"/>
                          </a:solidFill>
                          <a:latin typeface="Helvetica"/>
                          <a:ea typeface="新細明體"/>
                          <a:cs typeface="SimSun"/>
                        </a:rPr>
                        <a:t> - </a:t>
                      </a:r>
                      <a:r>
                        <a:rPr lang="en-US" sz="800" kern="100" dirty="0">
                          <a:solidFill>
                            <a:schemeClr val="accent3"/>
                          </a:solidFill>
                          <a:latin typeface="Calibri"/>
                          <a:ea typeface="新細明體"/>
                          <a:cs typeface="Helvetica"/>
                        </a:rPr>
                        <a:t>1935</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Helvetica"/>
                          <a:ea typeface="新細明體"/>
                          <a:cs typeface="Helvetica"/>
                        </a:rPr>
                        <a:t>致送紀念品及大合照</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76">
                <a:tc>
                  <a:txBody>
                    <a:bodyPr/>
                    <a:lstStyle/>
                    <a:p>
                      <a:pPr>
                        <a:spcAft>
                          <a:spcPts val="0"/>
                        </a:spcAft>
                      </a:pPr>
                      <a:r>
                        <a:rPr lang="en-US" sz="800" kern="100" dirty="0">
                          <a:solidFill>
                            <a:schemeClr val="accent3"/>
                          </a:solidFill>
                          <a:latin typeface="Calibri"/>
                          <a:ea typeface="新細明體"/>
                          <a:cs typeface="Helvetica"/>
                        </a:rPr>
                        <a:t>1936</a:t>
                      </a:r>
                      <a:r>
                        <a:rPr lang="en-US" sz="800" kern="100" dirty="0">
                          <a:solidFill>
                            <a:schemeClr val="accent3"/>
                          </a:solidFill>
                          <a:latin typeface="Helvetica"/>
                          <a:ea typeface="新細明體"/>
                          <a:cs typeface="SimSun"/>
                        </a:rPr>
                        <a:t> - </a:t>
                      </a:r>
                      <a:r>
                        <a:rPr lang="en-US" sz="800" kern="100" dirty="0">
                          <a:solidFill>
                            <a:schemeClr val="accent3"/>
                          </a:solidFill>
                          <a:latin typeface="Calibri"/>
                          <a:ea typeface="新細明體"/>
                          <a:cs typeface="Helvetica"/>
                        </a:rPr>
                        <a:t>1940</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kern="100">
                          <a:solidFill>
                            <a:schemeClr val="accent3"/>
                          </a:solidFill>
                          <a:latin typeface="Helvetica"/>
                          <a:ea typeface="新細明體"/>
                          <a:cs typeface="SimSun"/>
                        </a:rPr>
                        <a:t> </a:t>
                      </a:r>
                      <a:r>
                        <a:rPr lang="zh-TW" sz="800" kern="100">
                          <a:solidFill>
                            <a:schemeClr val="accent3"/>
                          </a:solidFill>
                          <a:latin typeface="Helvetica"/>
                          <a:ea typeface="新細明體"/>
                          <a:cs typeface="Helvetica"/>
                        </a:rPr>
                        <a:t>視頻：燃點聖火傳遞夢想合唱講座主題曲</a:t>
                      </a:r>
                      <a:r>
                        <a:rPr lang="en-US" sz="800" kern="100">
                          <a:solidFill>
                            <a:schemeClr val="accent3"/>
                          </a:solidFill>
                          <a:latin typeface="Helvetica"/>
                          <a:ea typeface="新細明體"/>
                          <a:cs typeface="SimSun"/>
                        </a:rPr>
                        <a:t>Light the Passion Share the dream</a:t>
                      </a:r>
                      <a:endParaRPr lang="zh-TW" sz="900" kern="100">
                        <a:solidFill>
                          <a:schemeClr val="accent3"/>
                        </a:solidFill>
                        <a:latin typeface="Calibri"/>
                        <a:ea typeface="新細明體"/>
                        <a:cs typeface="SimSun"/>
                      </a:endParaRPr>
                    </a:p>
                    <a:p>
                      <a:pPr>
                        <a:spcAft>
                          <a:spcPts val="0"/>
                        </a:spcAft>
                      </a:pPr>
                      <a:r>
                        <a:rPr lang="zh-TW" sz="800" kern="100">
                          <a:solidFill>
                            <a:schemeClr val="accent3"/>
                          </a:solidFill>
                          <a:latin typeface="Helvetica"/>
                          <a:ea typeface="新細明體"/>
                          <a:cs typeface="Helvetica"/>
                        </a:rPr>
                        <a:t>觀眾座位間傳遞＜夢想火炬＞啟動講座</a:t>
                      </a:r>
                      <a:r>
                        <a:rPr lang="zh-TW" sz="800" kern="100">
                          <a:solidFill>
                            <a:schemeClr val="accent3"/>
                          </a:solidFill>
                          <a:latin typeface="Calibri"/>
                          <a:ea typeface="Helvetica"/>
                          <a:cs typeface="SimSun"/>
                        </a:rPr>
                        <a:t> </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60">
                <a:tc>
                  <a:txBody>
                    <a:bodyPr/>
                    <a:lstStyle/>
                    <a:p>
                      <a:pPr>
                        <a:spcAft>
                          <a:spcPts val="0"/>
                        </a:spcAft>
                      </a:pPr>
                      <a:r>
                        <a:rPr lang="en-US" sz="800" kern="100" dirty="0">
                          <a:solidFill>
                            <a:schemeClr val="accent3"/>
                          </a:solidFill>
                          <a:latin typeface="Calibri"/>
                          <a:ea typeface="新細明體"/>
                          <a:cs typeface="Helvetica"/>
                        </a:rPr>
                        <a:t>1942 - 1957</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Calibri"/>
                          <a:ea typeface="新細明體"/>
                          <a:cs typeface="Helvetica"/>
                        </a:rPr>
                        <a:t>彭國勝青銅器收藏家</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60">
                <a:tc>
                  <a:txBody>
                    <a:bodyPr/>
                    <a:lstStyle/>
                    <a:p>
                      <a:pPr>
                        <a:spcAft>
                          <a:spcPts val="0"/>
                        </a:spcAft>
                      </a:pPr>
                      <a:r>
                        <a:rPr lang="en-US" sz="800" kern="100" dirty="0">
                          <a:solidFill>
                            <a:schemeClr val="accent3"/>
                          </a:solidFill>
                          <a:latin typeface="Calibri"/>
                          <a:ea typeface="新細明體"/>
                          <a:cs typeface="Helvetica"/>
                        </a:rPr>
                        <a:t>1958 - 2013</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Calibri"/>
                          <a:ea typeface="新細明體"/>
                          <a:cs typeface="Helvetica"/>
                        </a:rPr>
                        <a:t>巫伯雄上古石刻文字收藏家</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22">
                <a:tc>
                  <a:txBody>
                    <a:bodyPr/>
                    <a:lstStyle/>
                    <a:p>
                      <a:pPr>
                        <a:spcAft>
                          <a:spcPts val="0"/>
                        </a:spcAft>
                      </a:pPr>
                      <a:r>
                        <a:rPr lang="en-US" sz="800" kern="100">
                          <a:solidFill>
                            <a:schemeClr val="accent3"/>
                          </a:solidFill>
                          <a:latin typeface="Helvetica"/>
                          <a:ea typeface="新細明體"/>
                          <a:cs typeface="SimSun"/>
                        </a:rPr>
                        <a:t>20</a:t>
                      </a:r>
                      <a:r>
                        <a:rPr lang="en-US" sz="800" kern="100">
                          <a:solidFill>
                            <a:schemeClr val="accent3"/>
                          </a:solidFill>
                          <a:latin typeface="Calibri"/>
                          <a:ea typeface="新細明體"/>
                          <a:cs typeface="Helvetica"/>
                        </a:rPr>
                        <a:t>15 -</a:t>
                      </a:r>
                      <a:r>
                        <a:rPr lang="en-US" sz="800" kern="100">
                          <a:solidFill>
                            <a:schemeClr val="accent3"/>
                          </a:solidFill>
                          <a:latin typeface="Helvetica"/>
                          <a:ea typeface="新細明體"/>
                          <a:cs typeface="SimSun"/>
                        </a:rPr>
                        <a:t> 20</a:t>
                      </a:r>
                      <a:r>
                        <a:rPr lang="en-US" sz="800" kern="100">
                          <a:solidFill>
                            <a:schemeClr val="accent3"/>
                          </a:solidFill>
                          <a:latin typeface="Calibri"/>
                          <a:ea typeface="新細明體"/>
                          <a:cs typeface="Helvetica"/>
                        </a:rPr>
                        <a:t>30</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Helvetica"/>
                          <a:ea typeface="新細明體"/>
                          <a:cs typeface="Helvetica"/>
                        </a:rPr>
                        <a:t>鄧慧詩小姐著名電台唱片騎</a:t>
                      </a:r>
                      <a:r>
                        <a:rPr lang="zh-TW" sz="800" kern="100">
                          <a:solidFill>
                            <a:schemeClr val="accent3"/>
                          </a:solidFill>
                          <a:latin typeface="Calibri"/>
                          <a:ea typeface="新細明體"/>
                          <a:cs typeface="Helvetica"/>
                        </a:rPr>
                        <a:t>師</a:t>
                      </a:r>
                      <a:r>
                        <a:rPr lang="zh-TW" sz="800" kern="100">
                          <a:solidFill>
                            <a:schemeClr val="accent3"/>
                          </a:solidFill>
                          <a:latin typeface="Helvetica"/>
                          <a:ea typeface="新細明體"/>
                          <a:cs typeface="Helvetica"/>
                        </a:rPr>
                        <a:t>及藝人經理人</a:t>
                      </a:r>
                      <a:endParaRPr lang="zh-TW" sz="900" kern="100">
                        <a:solidFill>
                          <a:schemeClr val="accent3"/>
                        </a:solidFill>
                        <a:latin typeface="Calibri"/>
                        <a:ea typeface="新細明體"/>
                        <a:cs typeface="SimSun"/>
                      </a:endParaRPr>
                    </a:p>
                    <a:p>
                      <a:pPr>
                        <a:spcAft>
                          <a:spcPts val="0"/>
                        </a:spcAft>
                      </a:pPr>
                      <a:r>
                        <a:rPr lang="zh-TW" sz="1000" kern="100">
                          <a:solidFill>
                            <a:schemeClr val="accent3"/>
                          </a:solidFill>
                          <a:latin typeface="Calibri"/>
                          <a:ea typeface="Arial"/>
                          <a:cs typeface=""/>
                        </a:rPr>
                        <a:t>主講：個人藝術人生</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22">
                <a:tc>
                  <a:txBody>
                    <a:bodyPr/>
                    <a:lstStyle/>
                    <a:p>
                      <a:pPr>
                        <a:spcAft>
                          <a:spcPts val="0"/>
                        </a:spcAft>
                      </a:pPr>
                      <a:r>
                        <a:rPr lang="en-US" sz="800" kern="100">
                          <a:solidFill>
                            <a:schemeClr val="accent3"/>
                          </a:solidFill>
                          <a:latin typeface="Helvetica"/>
                          <a:ea typeface="新細明體"/>
                          <a:cs typeface="SimSun"/>
                        </a:rPr>
                        <a:t>20</a:t>
                      </a:r>
                      <a:r>
                        <a:rPr lang="en-US" sz="800" kern="100">
                          <a:solidFill>
                            <a:schemeClr val="accent3"/>
                          </a:solidFill>
                          <a:latin typeface="Calibri"/>
                          <a:ea typeface="新細明體"/>
                          <a:cs typeface="Helvetica"/>
                        </a:rPr>
                        <a:t>31</a:t>
                      </a:r>
                      <a:r>
                        <a:rPr lang="en-US" sz="800" kern="100">
                          <a:solidFill>
                            <a:schemeClr val="accent3"/>
                          </a:solidFill>
                          <a:latin typeface="Helvetica"/>
                          <a:ea typeface="新細明體"/>
                          <a:cs typeface="SimSun"/>
                        </a:rPr>
                        <a:t> - 2036</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dirty="0">
                          <a:solidFill>
                            <a:schemeClr val="accent3"/>
                          </a:solidFill>
                          <a:latin typeface="Helvetica"/>
                          <a:ea typeface="新細明體"/>
                          <a:cs typeface="Helvetica"/>
                        </a:rPr>
                        <a:t>蔡慶添先生前無綫新聞及資訊部首席導播</a:t>
                      </a:r>
                      <a:endParaRPr lang="zh-TW" sz="900" kern="100" dirty="0">
                        <a:solidFill>
                          <a:schemeClr val="accent3"/>
                        </a:solidFill>
                        <a:latin typeface="Calibri"/>
                        <a:ea typeface="新細明體"/>
                        <a:cs typeface="SimSun"/>
                      </a:endParaRPr>
                    </a:p>
                    <a:p>
                      <a:pPr>
                        <a:spcAft>
                          <a:spcPts val="0"/>
                        </a:spcAft>
                      </a:pPr>
                      <a:r>
                        <a:rPr lang="zh-TW" sz="1000" kern="100" dirty="0">
                          <a:solidFill>
                            <a:schemeClr val="accent3"/>
                          </a:solidFill>
                          <a:latin typeface="Calibri"/>
                          <a:ea typeface="Arial"/>
                          <a:cs typeface=""/>
                        </a:rPr>
                        <a:t>主講：影視角度裡看遠古藝術精髓</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22">
                <a:tc>
                  <a:txBody>
                    <a:bodyPr/>
                    <a:lstStyle/>
                    <a:p>
                      <a:pPr>
                        <a:spcAft>
                          <a:spcPts val="0"/>
                        </a:spcAft>
                      </a:pPr>
                      <a:r>
                        <a:rPr lang="en-US" sz="800" kern="100">
                          <a:solidFill>
                            <a:schemeClr val="accent3"/>
                          </a:solidFill>
                          <a:latin typeface="Helvetica"/>
                          <a:ea typeface="新細明體"/>
                          <a:cs typeface="SimSun"/>
                        </a:rPr>
                        <a:t>2037 - 2052</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dirty="0">
                          <a:solidFill>
                            <a:schemeClr val="accent3"/>
                          </a:solidFill>
                          <a:latin typeface="Helvetica"/>
                          <a:ea typeface="新細明體"/>
                          <a:cs typeface="Helvetica"/>
                        </a:rPr>
                        <a:t>鄒健宏先生</a:t>
                      </a:r>
                      <a:r>
                        <a:rPr lang="en-US" sz="800" kern="100" dirty="0" err="1">
                          <a:solidFill>
                            <a:schemeClr val="accent3"/>
                          </a:solidFill>
                          <a:latin typeface="Helvetica"/>
                          <a:ea typeface="新細明體"/>
                          <a:cs typeface="SimSun"/>
                        </a:rPr>
                        <a:t>imusic</a:t>
                      </a:r>
                      <a:r>
                        <a:rPr lang="en-US" sz="800" kern="100" dirty="0">
                          <a:solidFill>
                            <a:schemeClr val="accent3"/>
                          </a:solidFill>
                          <a:latin typeface="Helvetica"/>
                          <a:ea typeface="新細明體"/>
                          <a:cs typeface="SimSun"/>
                        </a:rPr>
                        <a:t> </a:t>
                      </a:r>
                      <a:r>
                        <a:rPr lang="zh-TW" sz="800" kern="100" dirty="0">
                          <a:solidFill>
                            <a:schemeClr val="accent3"/>
                          </a:solidFill>
                          <a:latin typeface="Helvetica"/>
                          <a:ea typeface="新細明體"/>
                          <a:cs typeface="Helvetica"/>
                        </a:rPr>
                        <a:t>創辦人</a:t>
                      </a:r>
                      <a:endParaRPr lang="zh-TW" sz="900" kern="100" dirty="0">
                        <a:solidFill>
                          <a:schemeClr val="accent3"/>
                        </a:solidFill>
                        <a:latin typeface="Calibri"/>
                        <a:ea typeface="新細明體"/>
                        <a:cs typeface="SimSun"/>
                      </a:endParaRPr>
                    </a:p>
                    <a:p>
                      <a:pPr>
                        <a:spcAft>
                          <a:spcPts val="0"/>
                        </a:spcAft>
                      </a:pPr>
                      <a:r>
                        <a:rPr lang="zh-TW" sz="1000" kern="100" dirty="0">
                          <a:solidFill>
                            <a:schemeClr val="accent3"/>
                          </a:solidFill>
                          <a:latin typeface="Calibri"/>
                          <a:ea typeface="Arial"/>
                          <a:cs typeface=""/>
                        </a:rPr>
                        <a:t>主講</a:t>
                      </a:r>
                      <a:r>
                        <a:rPr lang="en-US" sz="1000" kern="100" dirty="0">
                          <a:solidFill>
                            <a:schemeClr val="accent3"/>
                          </a:solidFill>
                          <a:latin typeface="Calibri"/>
                          <a:ea typeface="Arial"/>
                          <a:cs typeface=""/>
                        </a:rPr>
                        <a:t>: </a:t>
                      </a:r>
                      <a:r>
                        <a:rPr lang="zh-TW" sz="1000" kern="100" dirty="0">
                          <a:solidFill>
                            <a:schemeClr val="accent3"/>
                          </a:solidFill>
                          <a:latin typeface="Calibri"/>
                          <a:ea typeface="Arial"/>
                          <a:cs typeface=""/>
                        </a:rPr>
                        <a:t>創新虛擬科技發展與欣賞藝術的突破</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22">
                <a:tc>
                  <a:txBody>
                    <a:bodyPr/>
                    <a:lstStyle/>
                    <a:p>
                      <a:pPr>
                        <a:spcAft>
                          <a:spcPts val="0"/>
                        </a:spcAft>
                      </a:pPr>
                      <a:r>
                        <a:rPr lang="en-US" sz="800" kern="100">
                          <a:solidFill>
                            <a:schemeClr val="accent3"/>
                          </a:solidFill>
                          <a:latin typeface="Helvetica"/>
                          <a:ea typeface="新細明體"/>
                          <a:cs typeface="SimSun"/>
                        </a:rPr>
                        <a:t>2053 - 2108</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kern="100" dirty="0">
                          <a:solidFill>
                            <a:schemeClr val="accent3"/>
                          </a:solidFill>
                          <a:latin typeface="Helvetica"/>
                          <a:ea typeface="新細明體"/>
                          <a:cs typeface="SimSun"/>
                        </a:rPr>
                        <a:t> </a:t>
                      </a:r>
                      <a:r>
                        <a:rPr lang="zh-TW" sz="800" kern="100" dirty="0">
                          <a:solidFill>
                            <a:schemeClr val="accent3"/>
                          </a:solidFill>
                          <a:latin typeface="Helvetica"/>
                          <a:ea typeface="新細明體"/>
                          <a:cs typeface="Helvetica"/>
                        </a:rPr>
                        <a:t>王子田先生前</a:t>
                      </a:r>
                      <a:r>
                        <a:rPr lang="en-US" sz="800" kern="100" dirty="0">
                          <a:solidFill>
                            <a:schemeClr val="accent3"/>
                          </a:solidFill>
                          <a:latin typeface="Helvetica"/>
                          <a:ea typeface="新細明體"/>
                          <a:cs typeface="SimSun"/>
                        </a:rPr>
                        <a:t>IFPI</a:t>
                      </a:r>
                      <a:r>
                        <a:rPr lang="zh-TW" sz="800" kern="100" dirty="0">
                          <a:solidFill>
                            <a:schemeClr val="accent3"/>
                          </a:solidFill>
                          <a:latin typeface="Helvetica"/>
                          <a:ea typeface="新細明體"/>
                          <a:cs typeface="Helvetica"/>
                        </a:rPr>
                        <a:t>香港会行政總監和反盜版總監</a:t>
                      </a:r>
                      <a:endParaRPr lang="zh-TW" sz="900" kern="100" dirty="0">
                        <a:solidFill>
                          <a:schemeClr val="accent3"/>
                        </a:solidFill>
                        <a:latin typeface="Calibri"/>
                        <a:ea typeface="新細明體"/>
                        <a:cs typeface="SimSun"/>
                      </a:endParaRPr>
                    </a:p>
                    <a:p>
                      <a:pPr>
                        <a:spcAft>
                          <a:spcPts val="0"/>
                        </a:spcAft>
                      </a:pPr>
                      <a:r>
                        <a:rPr lang="zh-TW" sz="1000" kern="100" dirty="0">
                          <a:solidFill>
                            <a:schemeClr val="accent3"/>
                          </a:solidFill>
                          <a:latin typeface="Calibri"/>
                          <a:ea typeface="Arial"/>
                          <a:cs typeface=""/>
                        </a:rPr>
                        <a:t>主講：古董版權及二次創作定</a:t>
                      </a:r>
                      <a:r>
                        <a:rPr lang="zh-TW" sz="1000" kern="100" dirty="0">
                          <a:solidFill>
                            <a:schemeClr val="accent3"/>
                          </a:solidFill>
                          <a:latin typeface=""/>
                          <a:ea typeface="新細明體"/>
                          <a:cs typeface=""/>
                        </a:rPr>
                        <a:t>義</a:t>
                      </a:r>
                      <a:r>
                        <a:rPr lang="zh-TW" sz="1000" kern="100" dirty="0">
                          <a:solidFill>
                            <a:schemeClr val="accent3"/>
                          </a:solidFill>
                          <a:latin typeface="Calibri"/>
                          <a:ea typeface="Arial"/>
                          <a:cs typeface=""/>
                        </a:rPr>
                        <a:t>相關管理和執法</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327">
                <a:tc>
                  <a:txBody>
                    <a:bodyPr/>
                    <a:lstStyle/>
                    <a:p>
                      <a:pPr>
                        <a:spcAft>
                          <a:spcPts val="0"/>
                        </a:spcAft>
                      </a:pPr>
                      <a:r>
                        <a:rPr lang="en-US" sz="800" kern="100">
                          <a:solidFill>
                            <a:schemeClr val="accent3"/>
                          </a:solidFill>
                          <a:latin typeface="Helvetica"/>
                          <a:ea typeface="新細明體"/>
                          <a:cs typeface="SimSun"/>
                        </a:rPr>
                        <a:t>2110 - 2125</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kern="100" dirty="0">
                          <a:solidFill>
                            <a:schemeClr val="accent3"/>
                          </a:solidFill>
                          <a:latin typeface="Helvetica"/>
                          <a:ea typeface="新細明體"/>
                          <a:cs typeface="SimSun"/>
                        </a:rPr>
                        <a:t> </a:t>
                      </a:r>
                      <a:r>
                        <a:rPr lang="zh-TW" sz="800" kern="100" dirty="0">
                          <a:solidFill>
                            <a:schemeClr val="accent3"/>
                          </a:solidFill>
                          <a:latin typeface="Helvetica"/>
                          <a:ea typeface="新細明體"/>
                          <a:cs typeface="Helvetica"/>
                        </a:rPr>
                        <a:t>與講者互動時間</a:t>
                      </a:r>
                      <a:endParaRPr lang="zh-TW" sz="900" kern="100" dirty="0">
                        <a:solidFill>
                          <a:schemeClr val="accent3"/>
                        </a:solidFill>
                        <a:latin typeface="Calibri"/>
                        <a:ea typeface="新細明體"/>
                        <a:cs typeface="SimSun"/>
                      </a:endParaRPr>
                    </a:p>
                    <a:p>
                      <a:pPr>
                        <a:spcAft>
                          <a:spcPts val="0"/>
                        </a:spcAft>
                      </a:pPr>
                      <a:r>
                        <a:rPr lang="en-US" sz="800" kern="100" dirty="0">
                          <a:solidFill>
                            <a:schemeClr val="accent3"/>
                          </a:solidFill>
                          <a:latin typeface="Calibri"/>
                          <a:ea typeface="新細明體"/>
                          <a:cs typeface="Helvetica"/>
                        </a:rPr>
                        <a:t>1.</a:t>
                      </a:r>
                      <a:r>
                        <a:rPr lang="en-US" sz="800" kern="100" dirty="0">
                          <a:solidFill>
                            <a:schemeClr val="accent3"/>
                          </a:solidFill>
                          <a:latin typeface="Helvetica"/>
                          <a:ea typeface="新細明體"/>
                          <a:cs typeface="SimSun"/>
                        </a:rPr>
                        <a:t> </a:t>
                      </a:r>
                      <a:r>
                        <a:rPr lang="zh-TW" sz="800" kern="100" dirty="0">
                          <a:solidFill>
                            <a:schemeClr val="accent3"/>
                          </a:solidFill>
                          <a:latin typeface="Helvetica"/>
                          <a:ea typeface="新細明體"/>
                          <a:cs typeface="Helvetica"/>
                        </a:rPr>
                        <a:t>鄧慧詩小姐</a:t>
                      </a:r>
                      <a:endParaRPr lang="zh-TW" sz="900" kern="100" dirty="0">
                        <a:solidFill>
                          <a:schemeClr val="accent3"/>
                        </a:solidFill>
                        <a:latin typeface="Calibri"/>
                        <a:ea typeface="新細明體"/>
                        <a:cs typeface="SimSun"/>
                      </a:endParaRPr>
                    </a:p>
                    <a:p>
                      <a:pPr>
                        <a:spcAft>
                          <a:spcPts val="0"/>
                        </a:spcAft>
                      </a:pPr>
                      <a:r>
                        <a:rPr lang="en-US" sz="800" kern="100" dirty="0">
                          <a:solidFill>
                            <a:schemeClr val="accent3"/>
                          </a:solidFill>
                          <a:latin typeface="Calibri"/>
                          <a:ea typeface="新細明體"/>
                          <a:cs typeface="Helvetica"/>
                        </a:rPr>
                        <a:t>2.</a:t>
                      </a:r>
                      <a:r>
                        <a:rPr lang="zh-TW" sz="800" kern="100" dirty="0">
                          <a:solidFill>
                            <a:schemeClr val="accent3"/>
                          </a:solidFill>
                          <a:latin typeface="Helvetica"/>
                          <a:ea typeface="新細明體"/>
                          <a:cs typeface="Helvetica"/>
                        </a:rPr>
                        <a:t>蔡慶添先生</a:t>
                      </a:r>
                      <a:endParaRPr lang="zh-TW" sz="900" kern="100" dirty="0">
                        <a:solidFill>
                          <a:schemeClr val="accent3"/>
                        </a:solidFill>
                        <a:latin typeface="Calibri"/>
                        <a:ea typeface="新細明體"/>
                        <a:cs typeface="SimSun"/>
                      </a:endParaRPr>
                    </a:p>
                    <a:p>
                      <a:pPr>
                        <a:spcAft>
                          <a:spcPts val="0"/>
                        </a:spcAft>
                      </a:pPr>
                      <a:r>
                        <a:rPr lang="en-US" sz="800" kern="100" dirty="0">
                          <a:solidFill>
                            <a:schemeClr val="accent3"/>
                          </a:solidFill>
                          <a:latin typeface="Calibri"/>
                          <a:ea typeface="新細明體"/>
                          <a:cs typeface="Helvetica"/>
                        </a:rPr>
                        <a:t>3. </a:t>
                      </a:r>
                      <a:r>
                        <a:rPr lang="zh-TW" sz="800" kern="100" dirty="0">
                          <a:solidFill>
                            <a:schemeClr val="accent3"/>
                          </a:solidFill>
                          <a:latin typeface="Calibri"/>
                          <a:ea typeface="新細明體"/>
                          <a:cs typeface="Helvetica"/>
                        </a:rPr>
                        <a:t>鄒</a:t>
                      </a:r>
                      <a:r>
                        <a:rPr lang="zh-TW" sz="800" kern="100" dirty="0">
                          <a:solidFill>
                            <a:schemeClr val="accent3"/>
                          </a:solidFill>
                          <a:latin typeface="Helvetica"/>
                          <a:ea typeface="新細明體"/>
                          <a:cs typeface="Helvetica"/>
                        </a:rPr>
                        <a:t>健宏先生</a:t>
                      </a:r>
                      <a:endParaRPr lang="zh-TW" sz="900" kern="100" dirty="0">
                        <a:solidFill>
                          <a:schemeClr val="accent3"/>
                        </a:solidFill>
                        <a:latin typeface="Calibri"/>
                        <a:ea typeface="新細明體"/>
                        <a:cs typeface="SimSun"/>
                      </a:endParaRPr>
                    </a:p>
                    <a:p>
                      <a:pPr>
                        <a:spcAft>
                          <a:spcPts val="0"/>
                        </a:spcAft>
                      </a:pPr>
                      <a:r>
                        <a:rPr lang="en-US" sz="800" kern="100" dirty="0">
                          <a:solidFill>
                            <a:schemeClr val="accent3"/>
                          </a:solidFill>
                          <a:latin typeface="Calibri"/>
                          <a:ea typeface="新細明體"/>
                          <a:cs typeface="Helvetica"/>
                        </a:rPr>
                        <a:t>4. </a:t>
                      </a:r>
                      <a:r>
                        <a:rPr lang="zh-TW" sz="800" kern="100" dirty="0">
                          <a:solidFill>
                            <a:schemeClr val="accent3"/>
                          </a:solidFill>
                          <a:latin typeface="Calibri"/>
                          <a:ea typeface="新細明體"/>
                          <a:cs typeface="Helvetica"/>
                        </a:rPr>
                        <a:t>王</a:t>
                      </a:r>
                      <a:r>
                        <a:rPr lang="zh-TW" sz="800" kern="100" dirty="0">
                          <a:solidFill>
                            <a:schemeClr val="accent3"/>
                          </a:solidFill>
                          <a:latin typeface="Helvetica"/>
                          <a:ea typeface="新細明體"/>
                          <a:cs typeface="Helvetica"/>
                        </a:rPr>
                        <a:t>子田先生</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955">
                <a:tc>
                  <a:txBody>
                    <a:bodyPr/>
                    <a:lstStyle/>
                    <a:p>
                      <a:pPr>
                        <a:spcAft>
                          <a:spcPts val="0"/>
                        </a:spcAft>
                      </a:pPr>
                      <a:r>
                        <a:rPr lang="en-US" sz="800" kern="100">
                          <a:solidFill>
                            <a:schemeClr val="accent3"/>
                          </a:solidFill>
                          <a:latin typeface="Helvetica"/>
                          <a:ea typeface="新細明體"/>
                          <a:cs typeface="SimSun"/>
                        </a:rPr>
                        <a:t>2126 – 2127</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800" kern="100">
                          <a:solidFill>
                            <a:schemeClr val="accent3"/>
                          </a:solidFill>
                          <a:latin typeface="Helvetica"/>
                          <a:ea typeface="新細明體"/>
                          <a:cs typeface="Helvetica"/>
                        </a:rPr>
                        <a:t>主持人</a:t>
                      </a:r>
                      <a:r>
                        <a:rPr lang="en-US" sz="800" kern="100">
                          <a:solidFill>
                            <a:schemeClr val="accent3"/>
                          </a:solidFill>
                          <a:latin typeface="Helvetica"/>
                          <a:ea typeface="新細明體"/>
                          <a:cs typeface="SimSun"/>
                        </a:rPr>
                        <a:t> : </a:t>
                      </a:r>
                      <a:r>
                        <a:rPr lang="zh-TW" sz="800" kern="100">
                          <a:solidFill>
                            <a:schemeClr val="accent3"/>
                          </a:solidFill>
                          <a:latin typeface="Helvetica"/>
                          <a:ea typeface="新細明體"/>
                          <a:cs typeface="Helvetica"/>
                        </a:rPr>
                        <a:t>交待講座圓滿結束</a:t>
                      </a:r>
                      <a:r>
                        <a:rPr lang="zh-TW" sz="800" kern="100">
                          <a:solidFill>
                            <a:schemeClr val="accent3"/>
                          </a:solidFill>
                          <a:latin typeface="Calibri"/>
                          <a:ea typeface="Helvetica"/>
                          <a:cs typeface="SimSun"/>
                        </a:rPr>
                        <a:t> </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6">
                <a:tc>
                  <a:txBody>
                    <a:bodyPr/>
                    <a:lstStyle/>
                    <a:p>
                      <a:pPr>
                        <a:spcAft>
                          <a:spcPts val="0"/>
                        </a:spcAft>
                      </a:pPr>
                      <a:r>
                        <a:rPr lang="en-US" sz="800" kern="100">
                          <a:solidFill>
                            <a:schemeClr val="accent3"/>
                          </a:solidFill>
                          <a:latin typeface="Helvetica"/>
                          <a:ea typeface="新細明體"/>
                          <a:cs typeface="SimSun"/>
                        </a:rPr>
                        <a:t>2128 - 2130</a:t>
                      </a:r>
                      <a:endParaRPr lang="zh-TW" sz="900" kern="10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800" kern="100" dirty="0">
                          <a:solidFill>
                            <a:schemeClr val="accent3"/>
                          </a:solidFill>
                          <a:latin typeface="Helvetica"/>
                          <a:ea typeface="新細明體"/>
                          <a:cs typeface="SimSun"/>
                        </a:rPr>
                        <a:t>( </a:t>
                      </a:r>
                      <a:r>
                        <a:rPr lang="zh-TW" sz="800" kern="100" dirty="0">
                          <a:solidFill>
                            <a:schemeClr val="accent3"/>
                          </a:solidFill>
                          <a:latin typeface="Helvetica"/>
                          <a:ea typeface="新細明體"/>
                          <a:cs typeface="Helvetica"/>
                        </a:rPr>
                        <a:t>觀眾與講者大合照</a:t>
                      </a:r>
                      <a:r>
                        <a:rPr lang="en-US" sz="800" kern="100" dirty="0">
                          <a:solidFill>
                            <a:schemeClr val="accent3"/>
                          </a:solidFill>
                          <a:latin typeface="Helvetica"/>
                          <a:ea typeface="新細明體"/>
                          <a:cs typeface="SimSun"/>
                        </a:rPr>
                        <a:t> )</a:t>
                      </a:r>
                      <a:endParaRPr lang="zh-TW" sz="900" kern="100" dirty="0">
                        <a:solidFill>
                          <a:schemeClr val="accent3"/>
                        </a:solidFill>
                        <a:latin typeface="Calibri"/>
                        <a:ea typeface="新細明體"/>
                        <a:cs typeface="SimSun"/>
                      </a:endParaRPr>
                    </a:p>
                  </a:txBody>
                  <a:tcPr marL="13654" marR="13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142844" y="285728"/>
            <a:ext cx="91440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100" b="0" i="0" u="none" strike="noStrike" cap="none" normalizeH="0" baseline="0" dirty="0" smtClean="0">
                <a:ln>
                  <a:noFill/>
                </a:ln>
                <a:solidFill>
                  <a:schemeClr val="accent3"/>
                </a:solidFill>
                <a:effectLst/>
                <a:latin typeface="Helvetica"/>
                <a:ea typeface="新細明體" pitchFamily="18" charset="-120"/>
                <a:cs typeface="Helvetica"/>
              </a:rPr>
              <a:t>講座流程</a:t>
            </a:r>
            <a:r>
              <a:rPr kumimoji="1" lang="zh-TW" altLang="en-US" sz="1100" b="0" i="0" u="none" strike="noStrike" cap="none" normalizeH="0" baseline="0" dirty="0" smtClean="0">
                <a:ln>
                  <a:noFill/>
                </a:ln>
                <a:solidFill>
                  <a:schemeClr val="accent3"/>
                </a:solidFill>
                <a:effectLst/>
                <a:latin typeface="Arial"/>
                <a:ea typeface="Helvetica"/>
                <a:cs typeface="Calibri" pitchFamily="34" charset="0"/>
              </a:rPr>
              <a:t>  </a:t>
            </a:r>
            <a:endParaRPr kumimoji="1" lang="zh-TW" altLang="en-US" sz="800" b="0" i="0" u="none" strike="noStrike" cap="none" normalizeH="0" baseline="0" dirty="0" smtClean="0">
              <a:ln>
                <a:noFill/>
              </a:ln>
              <a:solidFill>
                <a:schemeClr val="accent3"/>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apis.mail.yahoo.com/ws/v3/mailboxes/@.id==VjN-4H7Su5jdp6ciFf5ZKRoFN0LAFwZcyod3ZaWN2H6vKUonUkgUPQDeZ6WtJPvwDHJfGl2LEeEb8L4Fd0GBJs5fOA/messages/@.id==AGnLJr5USptxZOM3cwzBoNAGvls/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6388" name="AutoShape 4" descr="https://apis.mail.yahoo.com/ws/v3/mailboxes/@.id==VjN-4H7Su5jdp6ciFf5ZKRoFN0LAFwZcyod3ZaWN2H6vKUonUkgUPQDeZ6WtJPvwDHJfGl2LEeEb8L4Fd0GBJs5fOA/messages/@.id==ALj9meoAD13BZOM3bQxQWOUuw38/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6390" name="AutoShape 6" descr="https://apis.mail.yahoo.com/ws/v3/mailboxes/@.id==VjN-4H7Su5jdp6ciFf5ZKRoFN0LAFwZcyod3ZaWN2H6vKUonUkgUPQDeZ6WtJPvwDHJfGl2LEeEb8L4Fd0GBJs5fOA/messages/@.id==ALj9meoAD13BZOM3bQxQWOUuw38/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 name="矩形 4"/>
          <p:cNvSpPr/>
          <p:nvPr/>
        </p:nvSpPr>
        <p:spPr>
          <a:xfrm>
            <a:off x="1285852" y="4429132"/>
            <a:ext cx="2286016" cy="1538883"/>
          </a:xfrm>
          <a:prstGeom prst="rect">
            <a:avLst/>
          </a:prstGeom>
        </p:spPr>
        <p:txBody>
          <a:bodyPr wrap="square">
            <a:spAutoFit/>
          </a:bodyPr>
          <a:lstStyle/>
          <a:p>
            <a:r>
              <a:rPr lang="en-US" altLang="zh-TW" sz="1400" dirty="0"/>
              <a:t/>
            </a:r>
            <a:br>
              <a:rPr lang="en-US" altLang="zh-TW" sz="1400" dirty="0"/>
            </a:br>
            <a:endParaRPr lang="en-US" altLang="zh-TW" sz="1400" dirty="0"/>
          </a:p>
          <a:p>
            <a:r>
              <a:rPr lang="zh-TW" altLang="en-US" sz="1200" dirty="0"/>
              <a:t>油尖旺工商聯會永遠榮譽會長</a:t>
            </a:r>
          </a:p>
          <a:p>
            <a:r>
              <a:rPr lang="zh-TW" altLang="en-US" sz="1200" dirty="0"/>
              <a:t>全港各屆青年會榮譽顧問</a:t>
            </a:r>
          </a:p>
          <a:p>
            <a:r>
              <a:rPr lang="zh-TW" altLang="en-US" sz="1200" dirty="0"/>
              <a:t>培領社會服務聯會主席</a:t>
            </a:r>
          </a:p>
          <a:p>
            <a:r>
              <a:rPr lang="zh-TW" altLang="en-US" sz="1200" dirty="0"/>
              <a:t>九龍社團聯會顧問</a:t>
            </a:r>
            <a:r>
              <a:rPr lang="zh-TW" altLang="en-US" dirty="0"/>
              <a:t/>
            </a:r>
            <a:br>
              <a:rPr lang="zh-TW" altLang="en-US" dirty="0"/>
            </a:br>
            <a:endParaRPr lang="zh-TW" altLang="en-US" dirty="0"/>
          </a:p>
        </p:txBody>
      </p:sp>
      <p:pic>
        <p:nvPicPr>
          <p:cNvPr id="16392" name="Picture 8" descr="http://hkqz.hk/member/m16.jpg"/>
          <p:cNvPicPr>
            <a:picLocks noChangeAspect="1" noChangeArrowheads="1"/>
          </p:cNvPicPr>
          <p:nvPr/>
        </p:nvPicPr>
        <p:blipFill>
          <a:blip r:embed="rId2"/>
          <a:srcRect/>
          <a:stretch>
            <a:fillRect/>
          </a:stretch>
        </p:blipFill>
        <p:spPr bwMode="auto">
          <a:xfrm>
            <a:off x="1071538" y="1214422"/>
            <a:ext cx="2190748" cy="3429024"/>
          </a:xfrm>
          <a:prstGeom prst="rect">
            <a:avLst/>
          </a:prstGeom>
          <a:noFill/>
        </p:spPr>
      </p:pic>
      <p:sp>
        <p:nvSpPr>
          <p:cNvPr id="7" name="矩形 6"/>
          <p:cNvSpPr/>
          <p:nvPr/>
        </p:nvSpPr>
        <p:spPr>
          <a:xfrm>
            <a:off x="1571604" y="714356"/>
            <a:ext cx="1107996" cy="369332"/>
          </a:xfrm>
          <a:prstGeom prst="rect">
            <a:avLst/>
          </a:prstGeom>
        </p:spPr>
        <p:txBody>
          <a:bodyPr wrap="none">
            <a:spAutoFit/>
          </a:bodyPr>
          <a:lstStyle/>
          <a:p>
            <a:r>
              <a:rPr lang="zh-TW" altLang="en-US" dirty="0" smtClean="0"/>
              <a:t>主禮嘉賓</a:t>
            </a:r>
            <a:endParaRPr lang="zh-TW" altLang="en-US" dirty="0"/>
          </a:p>
        </p:txBody>
      </p:sp>
      <p:pic>
        <p:nvPicPr>
          <p:cNvPr id="8" name="圖片 7" descr="IMG-20230821-WA0062.jpg"/>
          <p:cNvPicPr>
            <a:picLocks noChangeAspect="1"/>
          </p:cNvPicPr>
          <p:nvPr/>
        </p:nvPicPr>
        <p:blipFill>
          <a:blip r:embed="rId3"/>
          <a:stretch>
            <a:fillRect/>
          </a:stretch>
        </p:blipFill>
        <p:spPr>
          <a:xfrm>
            <a:off x="3571868" y="714356"/>
            <a:ext cx="2159520" cy="3071834"/>
          </a:xfrm>
          <a:prstGeom prst="rect">
            <a:avLst/>
          </a:prstGeom>
        </p:spPr>
      </p:pic>
      <p:sp>
        <p:nvSpPr>
          <p:cNvPr id="9" name="矩形 8"/>
          <p:cNvSpPr/>
          <p:nvPr/>
        </p:nvSpPr>
        <p:spPr>
          <a:xfrm>
            <a:off x="3571868" y="3786190"/>
            <a:ext cx="2143140" cy="369332"/>
          </a:xfrm>
          <a:prstGeom prst="rect">
            <a:avLst/>
          </a:prstGeom>
          <a:solidFill>
            <a:schemeClr val="bg1">
              <a:lumMod val="85000"/>
            </a:schemeClr>
          </a:solidFill>
        </p:spPr>
        <p:txBody>
          <a:bodyPr wrap="square">
            <a:spAutoFit/>
          </a:bodyPr>
          <a:lstStyle/>
          <a:p>
            <a:pPr lvl="0" algn="ctr" fontAlgn="base">
              <a:spcBef>
                <a:spcPct val="0"/>
              </a:spcBef>
              <a:spcAft>
                <a:spcPct val="0"/>
              </a:spcAft>
            </a:pPr>
            <a:r>
              <a:rPr kumimoji="1" lang="zh-TW" b="0" i="0" u="none" strike="noStrike" cap="none" normalizeH="0" baseline="0" dirty="0" smtClean="0">
                <a:ln>
                  <a:noFill/>
                </a:ln>
                <a:solidFill>
                  <a:schemeClr val="tx2">
                    <a:lumMod val="25000"/>
                  </a:schemeClr>
                </a:solidFill>
                <a:effectLst/>
                <a:latin typeface="Arial Unicode MS" pitchFamily="34" charset="-120"/>
                <a:ea typeface="Arial Unicode MS" pitchFamily="34" charset="-120"/>
                <a:cs typeface="Arial Unicode MS" pitchFamily="34" charset="-120"/>
              </a:rPr>
              <a:t>邵家輝</a:t>
            </a:r>
            <a:r>
              <a:rPr kumimoji="1" lang="zh-TW" altLang="en-US" dirty="0" smtClean="0">
                <a:solidFill>
                  <a:schemeClr val="tx2">
                    <a:lumMod val="25000"/>
                  </a:schemeClr>
                </a:solidFill>
                <a:latin typeface="Arial Unicode MS" pitchFamily="34" charset="-120"/>
                <a:ea typeface="Arial Unicode MS" pitchFamily="34" charset="-120"/>
                <a:cs typeface="Arial Unicode MS" pitchFamily="34" charset="-120"/>
              </a:rPr>
              <a:t> </a:t>
            </a:r>
            <a:r>
              <a:rPr kumimoji="1" lang="en-US" altLang="zh-TW" dirty="0" smtClean="0">
                <a:solidFill>
                  <a:schemeClr val="tx2">
                    <a:lumMod val="25000"/>
                  </a:schemeClr>
                </a:solidFill>
                <a:latin typeface="Arial Unicode MS" pitchFamily="34" charset="-120"/>
                <a:ea typeface="Arial Unicode MS" pitchFamily="34" charset="-120"/>
                <a:cs typeface="Arial Unicode MS" pitchFamily="34" charset="-120"/>
              </a:rPr>
              <a:t>JP</a:t>
            </a:r>
            <a:r>
              <a:rPr kumimoji="1" lang="zh-TW" altLang="zh-TW" b="0" i="0" u="none" strike="noStrike" cap="none" normalizeH="0" baseline="0" dirty="0" smtClean="0">
                <a:ln>
                  <a:noFill/>
                </a:ln>
                <a:solidFill>
                  <a:schemeClr val="tx2">
                    <a:lumMod val="25000"/>
                  </a:schemeClr>
                </a:solidFill>
                <a:effectLst/>
                <a:latin typeface="Arial Unicode MS" pitchFamily="34" charset="-120"/>
                <a:ea typeface="Arial Unicode MS" pitchFamily="34" charset="-120"/>
                <a:cs typeface="Arial Unicode MS" pitchFamily="34" charset="-120"/>
              </a:rPr>
              <a:t> </a:t>
            </a:r>
            <a:endParaRPr kumimoji="1" lang="zh-TW" b="0" i="0" u="none" strike="noStrike" cap="none" normalizeH="0" baseline="0" dirty="0" smtClean="0">
              <a:ln>
                <a:noFill/>
              </a:ln>
              <a:solidFill>
                <a:schemeClr val="tx2">
                  <a:lumMod val="25000"/>
                </a:schemeClr>
              </a:solidFill>
              <a:effectLst/>
              <a:latin typeface="Arial Unicode MS" pitchFamily="34" charset="-120"/>
              <a:ea typeface="Arial Unicode MS" pitchFamily="34" charset="-120"/>
              <a:cs typeface="Arial Unicode MS" pitchFamily="34" charset="-120"/>
            </a:endParaRPr>
          </a:p>
        </p:txBody>
      </p:sp>
      <p:sp>
        <p:nvSpPr>
          <p:cNvPr id="10" name="矩形 9"/>
          <p:cNvSpPr/>
          <p:nvPr/>
        </p:nvSpPr>
        <p:spPr>
          <a:xfrm>
            <a:off x="1071538" y="4286256"/>
            <a:ext cx="2286016" cy="369332"/>
          </a:xfrm>
          <a:prstGeom prst="rect">
            <a:avLst/>
          </a:prstGeom>
          <a:solidFill>
            <a:schemeClr val="bg1"/>
          </a:solidFill>
        </p:spPr>
        <p:txBody>
          <a:bodyPr wrap="square">
            <a:spAutoFit/>
          </a:bodyPr>
          <a:lstStyle/>
          <a:p>
            <a:pPr algn="ctr"/>
            <a:r>
              <a:rPr lang="zh-TW" altLang="en-US" dirty="0" smtClean="0">
                <a:solidFill>
                  <a:schemeClr val="tx2">
                    <a:lumMod val="25000"/>
                  </a:schemeClr>
                </a:solidFill>
                <a:latin typeface="Arial Unicode MS" pitchFamily="34" charset="-120"/>
                <a:ea typeface="Arial Unicode MS" pitchFamily="34" charset="-120"/>
                <a:cs typeface="Arial Unicode MS" pitchFamily="34" charset="-120"/>
              </a:rPr>
              <a:t>沈安儀院士</a:t>
            </a:r>
            <a:r>
              <a:rPr lang="en-US" altLang="zh-TW" dirty="0" smtClean="0">
                <a:solidFill>
                  <a:schemeClr val="tx2">
                    <a:lumMod val="25000"/>
                  </a:schemeClr>
                </a:solidFill>
                <a:latin typeface="Arial Unicode MS" pitchFamily="34" charset="-120"/>
                <a:ea typeface="Arial Unicode MS" pitchFamily="34" charset="-120"/>
                <a:cs typeface="Arial Unicode MS" pitchFamily="34" charset="-120"/>
              </a:rPr>
              <a:t>MH</a:t>
            </a:r>
            <a:endParaRPr lang="zh-TW" altLang="en-US" dirty="0">
              <a:solidFill>
                <a:schemeClr val="tx2">
                  <a:lumMod val="25000"/>
                </a:schemeClr>
              </a:solidFill>
              <a:latin typeface="Arial Unicode MS" pitchFamily="34" charset="-120"/>
              <a:ea typeface="Arial Unicode MS" pitchFamily="34" charset="-120"/>
              <a:cs typeface="Arial Unicode MS" pitchFamily="34" charset="-120"/>
            </a:endParaRPr>
          </a:p>
        </p:txBody>
      </p:sp>
      <p:sp>
        <p:nvSpPr>
          <p:cNvPr id="11" name="矩形 10"/>
          <p:cNvSpPr/>
          <p:nvPr/>
        </p:nvSpPr>
        <p:spPr>
          <a:xfrm>
            <a:off x="4071934" y="214290"/>
            <a:ext cx="1107996" cy="369332"/>
          </a:xfrm>
          <a:prstGeom prst="rect">
            <a:avLst/>
          </a:prstGeom>
        </p:spPr>
        <p:txBody>
          <a:bodyPr wrap="none">
            <a:spAutoFit/>
          </a:bodyPr>
          <a:lstStyle/>
          <a:p>
            <a:r>
              <a:rPr lang="zh-TW" altLang="en-US" dirty="0" smtClean="0"/>
              <a:t>主禮嘉賓</a:t>
            </a:r>
            <a:endParaRPr lang="zh-TW" altLang="en-US" dirty="0"/>
          </a:p>
        </p:txBody>
      </p:sp>
      <p:sp>
        <p:nvSpPr>
          <p:cNvPr id="12" name="矩形 11"/>
          <p:cNvSpPr/>
          <p:nvPr/>
        </p:nvSpPr>
        <p:spPr>
          <a:xfrm>
            <a:off x="3929058" y="4857760"/>
            <a:ext cx="1402948" cy="369332"/>
          </a:xfrm>
          <a:prstGeom prst="rect">
            <a:avLst/>
          </a:prstGeom>
        </p:spPr>
        <p:txBody>
          <a:bodyPr wrap="none">
            <a:spAutoFit/>
          </a:bodyPr>
          <a:lstStyle/>
          <a:p>
            <a:r>
              <a:rPr kumimoji="1" lang="zh-TW" b="0" i="0" u="none" strike="noStrike" cap="none" normalizeH="0" baseline="0" dirty="0" smtClean="0">
                <a:ln>
                  <a:noFill/>
                </a:ln>
                <a:effectLst/>
                <a:latin typeface="Arial Unicode MS" pitchFamily="34" charset="-120"/>
                <a:ea typeface="Arial Unicode MS" pitchFamily="34" charset="-120"/>
                <a:cs typeface="Arial Unicode MS" pitchFamily="34" charset="-120"/>
              </a:rPr>
              <a:t>立法局議員 </a:t>
            </a:r>
            <a:endParaRPr lang="zh-TW" altLang="en-US" dirty="0"/>
          </a:p>
        </p:txBody>
      </p:sp>
      <p:sp>
        <p:nvSpPr>
          <p:cNvPr id="16394" name="AutoShape 10" descr="https://apis.mail.yahoo.com/ws/v3/mailboxes/@.id==VjN-4H7Su5jdp6ciFf5ZKRoFN0LAFwZcyod3ZaWN2H6vKUonUkgUPQDeZ6WtJPvwDHJfGl2LEeEb8L4Fd0GBJs5fOA/messages/@.id==AOQUBf5E6ALCZONDqA5ngMNgtA8/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6395" name="Picture 11"/>
          <p:cNvPicPr>
            <a:picLocks noChangeAspect="1" noChangeArrowheads="1"/>
          </p:cNvPicPr>
          <p:nvPr/>
        </p:nvPicPr>
        <p:blipFill>
          <a:blip r:embed="rId4"/>
          <a:srcRect/>
          <a:stretch>
            <a:fillRect/>
          </a:stretch>
        </p:blipFill>
        <p:spPr bwMode="auto">
          <a:xfrm>
            <a:off x="5857884" y="1643050"/>
            <a:ext cx="2959087" cy="2547942"/>
          </a:xfrm>
          <a:prstGeom prst="rect">
            <a:avLst/>
          </a:prstGeom>
          <a:noFill/>
          <a:ln w="9525">
            <a:noFill/>
            <a:miter lim="800000"/>
            <a:headEnd/>
            <a:tailEnd/>
          </a:ln>
          <a:effectLst/>
        </p:spPr>
      </p:pic>
      <p:sp>
        <p:nvSpPr>
          <p:cNvPr id="15" name="矩形 14"/>
          <p:cNvSpPr/>
          <p:nvPr/>
        </p:nvSpPr>
        <p:spPr>
          <a:xfrm>
            <a:off x="6786578" y="928670"/>
            <a:ext cx="1107996" cy="369332"/>
          </a:xfrm>
          <a:prstGeom prst="rect">
            <a:avLst/>
          </a:prstGeom>
        </p:spPr>
        <p:txBody>
          <a:bodyPr wrap="none">
            <a:spAutoFit/>
          </a:bodyPr>
          <a:lstStyle/>
          <a:p>
            <a:r>
              <a:rPr lang="zh-TW" altLang="en-US" dirty="0" smtClean="0"/>
              <a:t>主禮嘉賓</a:t>
            </a:r>
            <a:endParaRPr lang="zh-TW" altLang="en-US" dirty="0"/>
          </a:p>
        </p:txBody>
      </p:sp>
      <p:sp>
        <p:nvSpPr>
          <p:cNvPr id="16" name="矩形 15"/>
          <p:cNvSpPr/>
          <p:nvPr/>
        </p:nvSpPr>
        <p:spPr>
          <a:xfrm>
            <a:off x="5857884" y="3929066"/>
            <a:ext cx="3000396" cy="369332"/>
          </a:xfrm>
          <a:prstGeom prst="rect">
            <a:avLst/>
          </a:prstGeom>
          <a:solidFill>
            <a:schemeClr val="tx1">
              <a:lumMod val="50000"/>
              <a:lumOff val="50000"/>
            </a:schemeClr>
          </a:solidFill>
        </p:spPr>
        <p:txBody>
          <a:bodyPr wrap="square">
            <a:spAutoFit/>
          </a:bodyPr>
          <a:lstStyle/>
          <a:p>
            <a:pPr algn="ctr"/>
            <a:r>
              <a:rPr lang="zh-TW" altLang="en-US" b="1" dirty="0">
                <a:solidFill>
                  <a:schemeClr val="tx2">
                    <a:lumMod val="25000"/>
                  </a:schemeClr>
                </a:solidFill>
                <a:latin typeface="Arial Unicode MS" pitchFamily="34" charset="-120"/>
                <a:ea typeface="Arial Unicode MS" pitchFamily="34" charset="-120"/>
                <a:cs typeface="Arial Unicode MS" pitchFamily="34" charset="-120"/>
              </a:rPr>
              <a:t>林文傑教授</a:t>
            </a:r>
          </a:p>
        </p:txBody>
      </p:sp>
      <p:sp>
        <p:nvSpPr>
          <p:cNvPr id="17" name="矩形 16"/>
          <p:cNvSpPr/>
          <p:nvPr/>
        </p:nvSpPr>
        <p:spPr>
          <a:xfrm>
            <a:off x="5857884" y="4857760"/>
            <a:ext cx="3071802" cy="861774"/>
          </a:xfrm>
          <a:prstGeom prst="rect">
            <a:avLst/>
          </a:prstGeom>
        </p:spPr>
        <p:txBody>
          <a:bodyPr wrap="square">
            <a:spAutoFit/>
          </a:bodyPr>
          <a:lstStyle/>
          <a:p>
            <a:r>
              <a:rPr lang="zh-TW" altLang="en-US" sz="1600" dirty="0" smtClean="0"/>
              <a:t>創辦人</a:t>
            </a:r>
            <a:r>
              <a:rPr lang="zh-TW" altLang="en-US" sz="1600" dirty="0" smtClean="0"/>
              <a:t>世界眼科</a:t>
            </a:r>
            <a:endParaRPr lang="en-US" altLang="zh-TW" sz="1600" dirty="0" smtClean="0"/>
          </a:p>
          <a:p>
            <a:r>
              <a:rPr lang="zh-TW" altLang="en-US" sz="1600" dirty="0" smtClean="0"/>
              <a:t>「</a:t>
            </a:r>
            <a:r>
              <a:rPr lang="zh-TW" altLang="en-US" sz="1600" dirty="0"/>
              <a:t>奧比斯國際眼科飛行醫院</a:t>
            </a:r>
            <a:r>
              <a:rPr lang="zh-TW" altLang="en-US" sz="1600" dirty="0" smtClean="0"/>
              <a:t>」</a:t>
            </a:r>
            <a:r>
              <a:rPr lang="zh-TW" altLang="en-US" dirty="0" smtClean="0"/>
              <a:t/>
            </a:r>
            <a:br>
              <a:rPr lang="zh-TW" altLang="en-US" dirty="0" smtClean="0"/>
            </a:b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descr="https://apis.mail.yahoo.com/ws/v3/mailboxes/@.id==VjN-4H7Su5jdp6ciFf5ZKRoFN0LAFwZcyod3ZaWN2H6vKUonUkgUPQDeZ6WtJPvwDHJfGl2LEeEb8L4Fd0GBJs5fOA/messages/@.id==AKob3qsez26wZONVZgOhsCvUeT4/content/parts/@.id==2/thumbnail?appid=YMailNorrin&amp;downloadWhenThumbnailFails=true&amp;pid=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70659" name="Picture 3"/>
          <p:cNvPicPr>
            <a:picLocks noChangeAspect="1" noChangeArrowheads="1"/>
          </p:cNvPicPr>
          <p:nvPr/>
        </p:nvPicPr>
        <p:blipFill>
          <a:blip r:embed="rId2"/>
          <a:srcRect/>
          <a:stretch>
            <a:fillRect/>
          </a:stretch>
        </p:blipFill>
        <p:spPr bwMode="auto">
          <a:xfrm>
            <a:off x="785786" y="1714488"/>
            <a:ext cx="2399546" cy="2928958"/>
          </a:xfrm>
          <a:prstGeom prst="rect">
            <a:avLst/>
          </a:prstGeom>
          <a:noFill/>
          <a:ln w="9525">
            <a:noFill/>
            <a:miter lim="800000"/>
            <a:headEnd/>
            <a:tailEnd/>
          </a:ln>
          <a:effectLst/>
        </p:spPr>
      </p:pic>
      <p:sp>
        <p:nvSpPr>
          <p:cNvPr id="4" name="矩形 3"/>
          <p:cNvSpPr/>
          <p:nvPr/>
        </p:nvSpPr>
        <p:spPr>
          <a:xfrm>
            <a:off x="714348" y="1214422"/>
            <a:ext cx="2771216" cy="276999"/>
          </a:xfrm>
          <a:prstGeom prst="rect">
            <a:avLst/>
          </a:prstGeom>
        </p:spPr>
        <p:txBody>
          <a:bodyPr wrap="square">
            <a:spAutoFit/>
          </a:bodyPr>
          <a:lstStyle/>
          <a:p>
            <a:r>
              <a:rPr lang="en-US" sz="1200" dirty="0">
                <a:latin typeface="Arial Unicode MS" pitchFamily="34" charset="-120"/>
                <a:ea typeface="Arial Unicode MS" pitchFamily="34" charset="-120"/>
                <a:cs typeface="Arial Unicode MS" pitchFamily="34" charset="-120"/>
              </a:rPr>
              <a:t>Smart Heritage Development Limited</a:t>
            </a:r>
            <a:endParaRPr lang="zh-TW" altLang="en-US" sz="1200" dirty="0">
              <a:latin typeface="Arial Unicode MS" pitchFamily="34" charset="-120"/>
              <a:ea typeface="Arial Unicode MS" pitchFamily="34" charset="-120"/>
              <a:cs typeface="Arial Unicode MS" pitchFamily="34" charset="-120"/>
            </a:endParaRPr>
          </a:p>
        </p:txBody>
      </p:sp>
      <p:sp>
        <p:nvSpPr>
          <p:cNvPr id="5" name="矩形 4"/>
          <p:cNvSpPr/>
          <p:nvPr/>
        </p:nvSpPr>
        <p:spPr>
          <a:xfrm>
            <a:off x="785786" y="714356"/>
            <a:ext cx="2675205" cy="338554"/>
          </a:xfrm>
          <a:prstGeom prst="rect">
            <a:avLst/>
          </a:prstGeom>
        </p:spPr>
        <p:txBody>
          <a:bodyPr wrap="square">
            <a:spAutoFit/>
          </a:bodyPr>
          <a:lstStyle/>
          <a:p>
            <a:r>
              <a:rPr lang="zh-TW" altLang="en-US" sz="1600" dirty="0"/>
              <a:t>協辦方</a:t>
            </a:r>
            <a:r>
              <a:rPr lang="zh-TW" altLang="en-US" sz="1600" dirty="0" smtClean="0"/>
              <a:t>代表</a:t>
            </a:r>
            <a:r>
              <a:rPr lang="zh-TW" altLang="en-US" sz="1600" dirty="0" smtClean="0"/>
              <a:t>胡鳳玲</a:t>
            </a:r>
            <a:r>
              <a:rPr lang="en-US" sz="1600" dirty="0" smtClean="0"/>
              <a:t>Fanny </a:t>
            </a:r>
            <a:r>
              <a:rPr lang="en-US" sz="1600" dirty="0"/>
              <a:t>Wu</a:t>
            </a:r>
            <a:endParaRPr lang="zh-TW" altLang="en-US" sz="1600" dirty="0"/>
          </a:p>
        </p:txBody>
      </p:sp>
      <p:sp>
        <p:nvSpPr>
          <p:cNvPr id="70661" name="Rectangle 5"/>
          <p:cNvSpPr>
            <a:spLocks noChangeArrowheads="1"/>
          </p:cNvSpPr>
          <p:nvPr/>
        </p:nvSpPr>
        <p:spPr bwMode="auto">
          <a:xfrm>
            <a:off x="3929058" y="785794"/>
            <a:ext cx="4929222" cy="475514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胡鳳玲早於</a:t>
            </a:r>
            <a:r>
              <a:rPr kumimoji="1" lang="zh-TW" altLang="zh-TW" sz="1200" b="0" i="0" u="none" strike="noStrike" cap="none" normalizeH="0" baseline="0" dirty="0" smtClean="0">
                <a:ln>
                  <a:noFill/>
                </a:ln>
                <a:solidFill>
                  <a:srgbClr val="000000"/>
                </a:solidFill>
                <a:effectLst/>
                <a:latin typeface="Arial" pitchFamily="34" charset="0"/>
                <a:ea typeface="Sans"/>
                <a:cs typeface="新細明體" pitchFamily="18" charset="-120"/>
              </a:rPr>
              <a:t>80</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年代已加入香港電台電視部及華星娛樂有限公司參與電視及舞台等相關製作工作，及後更加入著名唱片公司效力香港新力唱片公司、寶麗金唱片公司效力擔任藝人宣傳推廣工作。期後再被地產發展商信和集團和電信公司香港電信負責责市場策劃及推廣工作。</a:t>
            </a:r>
            <a:r>
              <a:rPr kumimoji="1" lang="zh-TW" sz="1200" b="0" i="0" u="none" strike="noStrike" cap="none" normalizeH="0" baseline="0" dirty="0" smtClean="0">
                <a:ln>
                  <a:noFill/>
                </a:ln>
                <a:solidFill>
                  <a:srgbClr val="000000"/>
                </a:solidFill>
                <a:effectLst/>
                <a:latin typeface="Arial" pitchFamily="34" charset="0"/>
                <a:ea typeface="Sans"/>
                <a:cs typeface="新細明體" pitchFamily="18" charset="-120"/>
              </a:rPr>
              <a:t/>
            </a:r>
            <a:br>
              <a:rPr kumimoji="1" lang="zh-TW" sz="1200" b="0" i="0" u="none" strike="noStrike" cap="none" normalizeH="0" baseline="0" dirty="0" smtClean="0">
                <a:ln>
                  <a:noFill/>
                </a:ln>
                <a:solidFill>
                  <a:srgbClr val="000000"/>
                </a:solidFill>
                <a:effectLst/>
                <a:latin typeface="Arial" pitchFamily="34" charset="0"/>
                <a:ea typeface="Sans"/>
                <a:cs typeface="新細明體" pitchFamily="18" charset="-120"/>
              </a:rPr>
            </a:br>
            <a:r>
              <a:rPr kumimoji="1" lang="zh-TW" sz="1200" b="0" i="0" u="none" strike="noStrike" cap="none" normalizeH="0" baseline="0" dirty="0" smtClean="0">
                <a:ln>
                  <a:noFill/>
                </a:ln>
                <a:solidFill>
                  <a:srgbClr val="000000"/>
                </a:solidFill>
                <a:effectLst/>
                <a:latin typeface="Arial" pitchFamily="34" charset="0"/>
                <a:ea typeface="Sans"/>
                <a:cs typeface="新細明體" pitchFamily="18" charset="-120"/>
              </a:rPr>
              <a:t> </a:t>
            </a:r>
            <a:br>
              <a:rPr kumimoji="1" lang="zh-TW" sz="1200" b="0" i="0" u="none" strike="noStrike" cap="none" normalizeH="0" baseline="0" dirty="0" smtClean="0">
                <a:ln>
                  <a:noFill/>
                </a:ln>
                <a:solidFill>
                  <a:srgbClr val="000000"/>
                </a:solidFill>
                <a:effectLst/>
                <a:latin typeface="Arial" pitchFamily="34" charset="0"/>
                <a:ea typeface="Sans"/>
                <a:cs typeface="新細明體" pitchFamily="18" charset="-120"/>
              </a:rPr>
            </a:b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綜合纍積多元化的策劃推廣經驗</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胡選擇了積極參加更藝術文化教育及旅遊項目等推廣事務。曾為千禧年</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2000</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年香港旅遊策劃了旅遊新定位口号</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優”質服務和“正”品正貨；為香港旅遊業創下一個完善又系統化的服務機構。</a:t>
            </a:r>
            <a:endParaRPr kumimoji="1" lang="en-US"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1200" b="0" i="0" u="none" strike="noStrike" cap="none" normalizeH="0" baseline="0" dirty="0" smtClean="0">
              <a:ln>
                <a:noFill/>
              </a:ln>
              <a:solidFill>
                <a:srgbClr val="1D2228"/>
              </a:solidFill>
              <a:effectLst/>
              <a:latin typeface="Arial" pitchFamily="34" charset="0"/>
              <a:ea typeface="Helvetica Neue"/>
              <a:cs typeface="新細明體" pitchFamily="18" charset="-120"/>
            </a:endParaRPr>
          </a:p>
          <a:p>
            <a:pPr lvl="0" eaLnBrk="0" fontAlgn="base" hangingPunct="0">
              <a:spcBef>
                <a:spcPct val="0"/>
              </a:spcBef>
              <a:spcAft>
                <a:spcPct val="0"/>
              </a:spcAft>
            </a:pP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此外</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胡又義務性參與了</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中央教育部及衛生部核下的華夏基金會</a:t>
            </a:r>
            <a:r>
              <a:rPr kumimoji="1" lang="zh-TW" altLang="zh-TW" sz="1200" b="0" i="0" u="none" strike="noStrike" cap="none" normalizeH="0" baseline="0" dirty="0" smtClean="0">
                <a:ln>
                  <a:noFill/>
                </a:ln>
                <a:solidFill>
                  <a:srgbClr val="000000"/>
                </a:solidFill>
                <a:effectLst/>
                <a:latin typeface="Arial" pitchFamily="34" charset="0"/>
                <a:ea typeface="Sans"/>
                <a:cs typeface="新細明體" pitchFamily="18" charset="-120"/>
              </a:rPr>
              <a:t>2006</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年統籌廿五周年基金會</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主題曲製作，以實現香港音樂在中國境內得到認同及支持，胡建議華夏基金會採納香港音樂創人負責創作會歌事務。</a:t>
            </a:r>
            <a:b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b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
            </a:r>
            <a:b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b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過去</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20</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多年裡胡不時為港人爭取與國內单位支持</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的</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機會</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以互相合作為基礎制作或舉辦不同文化藝術活動。例如</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2</a:t>
            </a:r>
            <a:r>
              <a:rPr kumimoji="1" lang="zh-TW" altLang="zh-TW" sz="1200" b="0" i="0" u="none" strike="noStrike" cap="none" normalizeH="0" baseline="0" dirty="0" smtClean="0">
                <a:ln>
                  <a:noFill/>
                </a:ln>
                <a:solidFill>
                  <a:srgbClr val="000000"/>
                </a:solidFill>
                <a:effectLst/>
                <a:latin typeface="Arial" pitchFamily="34" charset="0"/>
                <a:ea typeface="Sans"/>
                <a:cs typeface="新細明體" pitchFamily="18" charset="-120"/>
              </a:rPr>
              <a:t>008</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年協助北京奧運奧組委在香港推廣及宣傳北京奧運火炬接力主題曲</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燃點激情傳遞夢想</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英文版本</a:t>
            </a:r>
            <a:r>
              <a:rPr kumimoji="1" lang="zh-TW" altLang="zh-TW" sz="1200" b="0" i="0" u="none" strike="noStrike" cap="none" normalizeH="0" baseline="0" dirty="0" smtClean="0">
                <a:ln>
                  <a:noFill/>
                </a:ln>
                <a:solidFill>
                  <a:srgbClr val="000000"/>
                </a:solidFill>
                <a:effectLst/>
                <a:latin typeface="Arial" pitchFamily="34" charset="0"/>
                <a:ea typeface="Sans"/>
                <a:cs typeface="新細明體" pitchFamily="18" charset="-120"/>
              </a:rPr>
              <a:t>MTV</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。最後得到香港有線電視、有線電視歌手及二百多名青少年義工合力完成錄製及拍攝工作。</a:t>
            </a:r>
            <a:r>
              <a:rPr kumimoji="1" lang="zh-TW" altLang="zh-TW" sz="1200" b="0" i="0" u="none" strike="noStrike" cap="none" normalizeH="0" baseline="0" dirty="0" smtClean="0">
                <a:ln>
                  <a:noFill/>
                </a:ln>
                <a:solidFill>
                  <a:srgbClr val="000000"/>
                </a:solidFill>
                <a:effectLst/>
                <a:latin typeface="Arial" pitchFamily="34" charset="0"/>
                <a:ea typeface="Sans"/>
                <a:cs typeface="新細明體" pitchFamily="18" charset="-120"/>
              </a:rPr>
              <a:t>2008</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年中國深圳動漫公司－方塊動漫籌備甜心格格長篇劇動畫的時候，極力推介香港歌手參與主題曲。</a:t>
            </a:r>
            <a:endParaRPr kumimoji="1" lang="zh-TW" sz="900" b="0" i="0" u="none" strike="noStrike" cap="none" normalizeH="0" baseline="0" dirty="0" smtClean="0">
              <a:ln>
                <a:noFill/>
              </a:ln>
              <a:solidFill>
                <a:srgbClr val="1D2228"/>
              </a:solidFill>
              <a:effectLst/>
              <a:latin typeface="Arial" pitchFamily="34" charset="0"/>
              <a:ea typeface="Helvetica Neue"/>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200" dirty="0">
              <a:solidFill>
                <a:srgbClr val="000000"/>
              </a:solidFill>
              <a:latin typeface="Arial" pitchFamily="34" charset="0"/>
              <a:ea typeface="Helvetica Neue"/>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胡近年投入了更多時間參與研究華夏文化的事物</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以接觸古代藝術欣賞知識</a:t>
            </a:r>
            <a:r>
              <a:rPr kumimoji="1" lang="zh-TW" alt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a:t>
            </a:r>
            <a:r>
              <a:rPr kumimoji="1" lang="zh-TW" sz="1200" b="0" i="0" u="none" strike="noStrike" cap="none" normalizeH="0" baseline="0" dirty="0" smtClean="0">
                <a:ln>
                  <a:noFill/>
                </a:ln>
                <a:solidFill>
                  <a:srgbClr val="000000"/>
                </a:solidFill>
                <a:effectLst/>
                <a:latin typeface="Arial" pitchFamily="34" charset="0"/>
                <a:ea typeface="Helvetica Neue"/>
                <a:cs typeface="新細明體" pitchFamily="18" charset="-120"/>
              </a:rPr>
              <a:t>有助對華夏文化藝術在香港及海外作出不同形式的推廣工作。</a:t>
            </a:r>
            <a:endParaRPr kumimoji="1" lang="zh-TW" sz="900" b="0" i="0" u="none" strike="noStrike" cap="none" normalizeH="0" baseline="0" dirty="0" smtClean="0">
              <a:ln>
                <a:noFill/>
              </a:ln>
              <a:solidFill>
                <a:srgbClr val="1D2228"/>
              </a:solidFill>
              <a:effectLst/>
              <a:latin typeface="Arial" pitchFamily="34" charset="0"/>
              <a:ea typeface="YahooSans"/>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900" b="0" i="0" u="none" strike="noStrike" cap="none" normalizeH="0" baseline="0" dirty="0" smtClean="0">
                <a:ln>
                  <a:noFill/>
                </a:ln>
                <a:solidFill>
                  <a:srgbClr val="1D2228"/>
                </a:solidFill>
                <a:effectLst/>
                <a:latin typeface="Arial" pitchFamily="34" charset="0"/>
                <a:ea typeface="YahooSans"/>
                <a:cs typeface="新細明體" pitchFamily="18" charset="-120"/>
              </a:rPr>
              <a:t/>
            </a:r>
            <a:br>
              <a:rPr kumimoji="1" lang="zh-TW" sz="900" b="0" i="0" u="none" strike="noStrike" cap="none" normalizeH="0" baseline="0" dirty="0" smtClean="0">
                <a:ln>
                  <a:noFill/>
                </a:ln>
                <a:solidFill>
                  <a:srgbClr val="1D2228"/>
                </a:solidFill>
                <a:effectLst/>
                <a:latin typeface="Arial" pitchFamily="34" charset="0"/>
                <a:ea typeface="YahooSans"/>
                <a:cs typeface="新細明體" pitchFamily="18" charset="-120"/>
              </a:rPr>
            </a:b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571472" y="2285992"/>
            <a:ext cx="2931882" cy="3336838"/>
          </a:xfrm>
          <a:prstGeom prst="rect">
            <a:avLst/>
          </a:prstGeom>
          <a:noFill/>
          <a:ln w="9525">
            <a:noFill/>
            <a:miter lim="800000"/>
            <a:headEnd/>
            <a:tailEnd/>
          </a:ln>
          <a:effectLst/>
        </p:spPr>
      </p:pic>
      <p:sp>
        <p:nvSpPr>
          <p:cNvPr id="3" name="矩形 2"/>
          <p:cNvSpPr/>
          <p:nvPr/>
        </p:nvSpPr>
        <p:spPr>
          <a:xfrm>
            <a:off x="571472" y="5429264"/>
            <a:ext cx="2928958" cy="369332"/>
          </a:xfrm>
          <a:prstGeom prst="rect">
            <a:avLst/>
          </a:prstGeom>
          <a:solidFill>
            <a:schemeClr val="accent1">
              <a:lumMod val="75000"/>
            </a:schemeClr>
          </a:solidFill>
        </p:spPr>
        <p:txBody>
          <a:bodyPr wrap="square">
            <a:spAutoFit/>
          </a:bodyPr>
          <a:lstStyle/>
          <a:p>
            <a:pPr algn="ctr"/>
            <a:r>
              <a:rPr lang="zh-TW" altLang="en-US" b="1" dirty="0">
                <a:latin typeface="Arial Unicode MS" pitchFamily="34" charset="-120"/>
                <a:ea typeface="Arial Unicode MS" pitchFamily="34" charset="-120"/>
                <a:cs typeface="Arial Unicode MS" pitchFamily="34" charset="-120"/>
              </a:rPr>
              <a:t>上古石刻文字收藏家</a:t>
            </a:r>
          </a:p>
        </p:txBody>
      </p:sp>
      <p:sp>
        <p:nvSpPr>
          <p:cNvPr id="4" name="矩形 3"/>
          <p:cNvSpPr/>
          <p:nvPr/>
        </p:nvSpPr>
        <p:spPr>
          <a:xfrm>
            <a:off x="571472" y="1928802"/>
            <a:ext cx="2928958" cy="369332"/>
          </a:xfrm>
          <a:prstGeom prst="rect">
            <a:avLst/>
          </a:prstGeom>
          <a:solidFill>
            <a:schemeClr val="tx2">
              <a:lumMod val="60000"/>
              <a:lumOff val="40000"/>
            </a:schemeClr>
          </a:solidFill>
        </p:spPr>
        <p:txBody>
          <a:bodyPr wrap="square">
            <a:spAutoFit/>
          </a:bodyPr>
          <a:lstStyle/>
          <a:p>
            <a:pPr algn="ctr"/>
            <a:r>
              <a:rPr lang="zh-TW" altLang="en-US" b="1" dirty="0" smtClean="0">
                <a:solidFill>
                  <a:schemeClr val="bg1"/>
                </a:solidFill>
                <a:latin typeface="Arial Unicode MS" pitchFamily="34" charset="-120"/>
                <a:ea typeface="Arial Unicode MS" pitchFamily="34" charset="-120"/>
                <a:cs typeface="Arial Unicode MS" pitchFamily="34" charset="-120"/>
              </a:rPr>
              <a:t>巫伯雄</a:t>
            </a:r>
            <a:r>
              <a:rPr kumimoji="1" lang="zh-TW" b="1" i="0" u="none" strike="noStrike" cap="none" normalizeH="0" baseline="0" dirty="0" smtClean="0">
                <a:ln>
                  <a:noFill/>
                </a:ln>
                <a:solidFill>
                  <a:schemeClr val="bg1"/>
                </a:solidFill>
                <a:effectLst/>
                <a:latin typeface="Arial Unicode MS" pitchFamily="34" charset="-120"/>
                <a:ea typeface="Arial Unicode MS" pitchFamily="34" charset="-120"/>
                <a:cs typeface="Arial Unicode MS" pitchFamily="34" charset="-120"/>
              </a:rPr>
              <a:t>先</a:t>
            </a:r>
            <a:r>
              <a:rPr kumimoji="1" lang="zh-TW" b="1" i="0" u="none" strike="noStrike" cap="none" normalizeH="0" baseline="0" dirty="0" smtClean="0">
                <a:ln>
                  <a:noFill/>
                </a:ln>
                <a:solidFill>
                  <a:srgbClr val="1D2228"/>
                </a:solidFill>
                <a:effectLst/>
                <a:latin typeface="Arial Unicode MS" pitchFamily="34" charset="-120"/>
                <a:ea typeface="Arial Unicode MS" pitchFamily="34" charset="-120"/>
                <a:cs typeface="Arial Unicode MS" pitchFamily="34" charset="-120"/>
              </a:rPr>
              <a:t>生</a:t>
            </a:r>
            <a:r>
              <a:rPr kumimoji="1" lang="en-US" altLang="zh-TW" b="1" i="0" u="none" strike="noStrike" cap="none" normalizeH="0" baseline="0" dirty="0" smtClean="0">
                <a:ln>
                  <a:noFill/>
                </a:ln>
                <a:solidFill>
                  <a:srgbClr val="1D2228"/>
                </a:solidFill>
                <a:effectLst/>
                <a:latin typeface="Arial Unicode MS" pitchFamily="34" charset="-120"/>
                <a:ea typeface="Arial Unicode MS" pitchFamily="34" charset="-120"/>
                <a:cs typeface="Arial Unicode MS" pitchFamily="34" charset="-120"/>
              </a:rPr>
              <a:t>- </a:t>
            </a:r>
            <a:r>
              <a:rPr kumimoji="1" lang="zh-TW" altLang="en-US" b="1" i="0" u="none" strike="noStrike" cap="none" normalizeH="0" baseline="0" dirty="0" smtClean="0">
                <a:ln>
                  <a:noFill/>
                </a:ln>
                <a:solidFill>
                  <a:srgbClr val="1D2228"/>
                </a:solidFill>
                <a:effectLst/>
                <a:latin typeface="Arial Unicode MS" pitchFamily="34" charset="-120"/>
                <a:ea typeface="Arial Unicode MS" pitchFamily="34" charset="-120"/>
                <a:cs typeface="Arial Unicode MS" pitchFamily="34" charset="-120"/>
              </a:rPr>
              <a:t>經濟學教授</a:t>
            </a:r>
            <a:endParaRPr lang="zh-TW" altLang="en-US" b="1" dirty="0">
              <a:latin typeface="Arial Unicode MS" pitchFamily="34" charset="-120"/>
              <a:ea typeface="Arial Unicode MS" pitchFamily="34" charset="-120"/>
              <a:cs typeface="Arial Unicode MS" pitchFamily="34" charset="-120"/>
            </a:endParaRPr>
          </a:p>
        </p:txBody>
      </p:sp>
      <p:pic>
        <p:nvPicPr>
          <p:cNvPr id="67587" name="Picture 3"/>
          <p:cNvPicPr>
            <a:picLocks noChangeAspect="1" noChangeArrowheads="1"/>
          </p:cNvPicPr>
          <p:nvPr/>
        </p:nvPicPr>
        <p:blipFill>
          <a:blip r:embed="rId3"/>
          <a:srcRect/>
          <a:stretch>
            <a:fillRect/>
          </a:stretch>
        </p:blipFill>
        <p:spPr bwMode="auto">
          <a:xfrm>
            <a:off x="4152302" y="1714488"/>
            <a:ext cx="4420226" cy="2571768"/>
          </a:xfrm>
          <a:prstGeom prst="rect">
            <a:avLst/>
          </a:prstGeom>
          <a:noFill/>
          <a:ln w="9525">
            <a:noFill/>
            <a:miter lim="800000"/>
            <a:headEnd/>
            <a:tailEnd/>
          </a:ln>
          <a:effectLst/>
        </p:spPr>
      </p:pic>
      <p:sp>
        <p:nvSpPr>
          <p:cNvPr id="6" name="矩形 5"/>
          <p:cNvSpPr/>
          <p:nvPr/>
        </p:nvSpPr>
        <p:spPr>
          <a:xfrm>
            <a:off x="4143372" y="1357298"/>
            <a:ext cx="1338828" cy="369332"/>
          </a:xfrm>
          <a:prstGeom prst="rect">
            <a:avLst/>
          </a:prstGeom>
          <a:solidFill>
            <a:schemeClr val="tx2">
              <a:lumMod val="60000"/>
              <a:lumOff val="40000"/>
            </a:schemeClr>
          </a:solidFill>
        </p:spPr>
        <p:txBody>
          <a:bodyPr wrap="none">
            <a:spAutoFit/>
          </a:bodyPr>
          <a:lstStyle/>
          <a:p>
            <a:pPr algn="ctr"/>
            <a:r>
              <a:rPr kumimoji="1" lang="zh-TW" b="1" i="0" u="none" strike="noStrike" cap="none" normalizeH="0" baseline="0" dirty="0" smtClean="0">
                <a:ln>
                  <a:noFill/>
                </a:ln>
                <a:solidFill>
                  <a:srgbClr val="1D2228"/>
                </a:solidFill>
                <a:effectLst/>
                <a:latin typeface="Arial Unicode MS" pitchFamily="34" charset="-120"/>
                <a:ea typeface="Arial Unicode MS" pitchFamily="34" charset="-120"/>
                <a:cs typeface="Arial Unicode MS" pitchFamily="34" charset="-120"/>
              </a:rPr>
              <a:t>彭國勝先生</a:t>
            </a:r>
            <a:endParaRPr lang="zh-TW" altLang="en-US" b="1" dirty="0">
              <a:latin typeface="Arial Unicode MS" pitchFamily="34" charset="-120"/>
              <a:ea typeface="Arial Unicode MS" pitchFamily="34" charset="-120"/>
              <a:cs typeface="Arial Unicode MS" pitchFamily="34" charset="-120"/>
            </a:endParaRPr>
          </a:p>
        </p:txBody>
      </p:sp>
      <p:sp>
        <p:nvSpPr>
          <p:cNvPr id="67588" name="Rectangle 4"/>
          <p:cNvSpPr>
            <a:spLocks noChangeArrowheads="1"/>
          </p:cNvSpPr>
          <p:nvPr/>
        </p:nvSpPr>
        <p:spPr bwMode="auto">
          <a:xfrm>
            <a:off x="4143372" y="4286256"/>
            <a:ext cx="4429156" cy="276999"/>
          </a:xfrm>
          <a:prstGeom prst="rect">
            <a:avLst/>
          </a:prstGeom>
          <a:solidFill>
            <a:schemeClr val="bg2">
              <a:lumMod val="50000"/>
            </a:schemeClr>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noFill/>
                </a:ln>
                <a:solidFill>
                  <a:srgbClr val="1D2228"/>
                </a:solidFill>
                <a:effectLst/>
                <a:latin typeface="Arial Unicode MS" pitchFamily="34" charset="-120"/>
                <a:ea typeface="inherit"/>
                <a:cs typeface="新細明體" pitchFamily="18" charset="-120"/>
              </a:rPr>
              <a:t> </a:t>
            </a:r>
            <a:r>
              <a:rPr kumimoji="1" lang="zh-TW" b="1" i="0" u="none" strike="noStrike" cap="none" normalizeH="0" baseline="0" dirty="0" smtClean="0">
                <a:ln>
                  <a:noFill/>
                </a:ln>
                <a:solidFill>
                  <a:schemeClr val="accent1">
                    <a:lumMod val="60000"/>
                    <a:lumOff val="40000"/>
                  </a:schemeClr>
                </a:solidFill>
                <a:effectLst/>
                <a:latin typeface="Arial Unicode MS" pitchFamily="34" charset="-120"/>
                <a:ea typeface="inherit"/>
                <a:cs typeface="新細明體" pitchFamily="18" charset="-120"/>
              </a:rPr>
              <a:t>青銅器收藏家</a:t>
            </a:r>
            <a:r>
              <a:rPr kumimoji="1" lang="zh-TW" b="1" i="0" u="none" strike="noStrike" cap="none" normalizeH="0" baseline="0" dirty="0" smtClean="0">
                <a:ln>
                  <a:noFill/>
                </a:ln>
                <a:solidFill>
                  <a:schemeClr val="accent1">
                    <a:lumMod val="60000"/>
                    <a:lumOff val="40000"/>
                  </a:schemeClr>
                </a:solidFill>
                <a:effectLst/>
                <a:latin typeface="Arial" pitchFamily="34" charset="0"/>
                <a:ea typeface="新細明體" pitchFamily="18" charset="-120"/>
                <a:cs typeface="新細明體" pitchFamily="18" charset="-120"/>
              </a:rPr>
              <a:t> </a:t>
            </a:r>
          </a:p>
        </p:txBody>
      </p:sp>
      <p:sp>
        <p:nvSpPr>
          <p:cNvPr id="8" name="矩形 7"/>
          <p:cNvSpPr/>
          <p:nvPr/>
        </p:nvSpPr>
        <p:spPr>
          <a:xfrm>
            <a:off x="642910" y="500042"/>
            <a:ext cx="4399731" cy="707886"/>
          </a:xfrm>
          <a:prstGeom prst="rect">
            <a:avLst/>
          </a:prstGeom>
        </p:spPr>
        <p:txBody>
          <a:bodyPr wrap="square">
            <a:spAutoFit/>
          </a:bodyPr>
          <a:lstStyle/>
          <a:p>
            <a:pPr lvl="0" algn="ctr" fontAlgn="base">
              <a:spcBef>
                <a:spcPct val="0"/>
              </a:spcBef>
              <a:spcAft>
                <a:spcPct val="0"/>
              </a:spcAft>
            </a:pPr>
            <a:r>
              <a:rPr kumimoji="1" lang="zh-TW" sz="4000" b="1" i="0" u="none" strike="noStrike" cap="none" normalizeH="0" baseline="0" dirty="0" smtClean="0">
                <a:ln>
                  <a:noFill/>
                </a:ln>
                <a:solidFill>
                  <a:schemeClr val="accent3"/>
                </a:solidFill>
                <a:effectLst/>
                <a:latin typeface="Arial Unicode MS" pitchFamily="34" charset="-120"/>
                <a:ea typeface="inherit"/>
                <a:cs typeface="新細明體" pitchFamily="18" charset="-120"/>
              </a:rPr>
              <a:t>收藏家</a:t>
            </a:r>
            <a:r>
              <a:rPr kumimoji="1" lang="zh-TW" sz="4000" b="1" i="0" u="none" strike="noStrike" cap="none" normalizeH="0" baseline="0" dirty="0" smtClean="0">
                <a:ln>
                  <a:noFill/>
                </a:ln>
                <a:solidFill>
                  <a:schemeClr val="accent1">
                    <a:lumMod val="60000"/>
                    <a:lumOff val="40000"/>
                  </a:schemeClr>
                </a:solidFill>
                <a:effectLst/>
                <a:latin typeface="Arial" pitchFamily="34" charset="0"/>
                <a:ea typeface="新細明體" pitchFamily="18" charset="-120"/>
                <a:cs typeface="新細明體" pitchFamily="18" charset="-120"/>
              </a:rPr>
              <a:t> </a:t>
            </a:r>
            <a:endParaRPr kumimoji="1" lang="zh-TW" sz="4000" b="1" i="0" u="none" strike="noStrike" cap="none" normalizeH="0" baseline="0" dirty="0" smtClean="0">
              <a:ln>
                <a:noFill/>
              </a:ln>
              <a:solidFill>
                <a:schemeClr val="accent1">
                  <a:lumMod val="60000"/>
                  <a:lumOff val="40000"/>
                </a:schemeClr>
              </a:solidFill>
              <a:effectLst/>
              <a:latin typeface="Arial" pitchFamily="34" charset="0"/>
              <a:ea typeface="新細明體" pitchFamily="18" charset="-120"/>
              <a:cs typeface="新細明體"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214414" y="571480"/>
            <a:ext cx="3416320"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effectLst/>
                <a:latin typeface="Helvetica"/>
                <a:ea typeface="新細明體" pitchFamily="18" charset="-120"/>
                <a:cs typeface="Helvetica"/>
              </a:rPr>
              <a:t>鄧慧詩小姐</a:t>
            </a:r>
            <a:endParaRPr kumimoji="1" lang="en-US" altLang="zh-TW" b="0" i="0" u="none" strike="noStrike" cap="none" normalizeH="0" baseline="0" dirty="0" smtClean="0">
              <a:ln>
                <a:noFill/>
              </a:ln>
              <a:effectLst/>
              <a:latin typeface="Helvetica"/>
              <a:ea typeface="新細明體" pitchFamily="18" charset="-12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400" dirty="0">
              <a:solidFill>
                <a:srgbClr val="1D2228"/>
              </a:solidFill>
              <a:latin typeface="Helvetica"/>
              <a:ea typeface="新細明體" pitchFamily="18" charset="-12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effectLst/>
                <a:latin typeface="Helvetica"/>
                <a:ea typeface="新細明體" pitchFamily="18" charset="-120"/>
                <a:cs typeface="Helvetica"/>
              </a:rPr>
              <a:t>著名電台唱片騎</a:t>
            </a:r>
            <a:r>
              <a:rPr kumimoji="1" lang="zh-TW" b="0" i="0" u="none" strike="noStrike" cap="none" normalizeH="0" baseline="0" dirty="0" smtClean="0">
                <a:ln>
                  <a:noFill/>
                </a:ln>
                <a:effectLst/>
                <a:latin typeface="Calibri" pitchFamily="34" charset="0"/>
                <a:ea typeface="新細明體" pitchFamily="18" charset="-120"/>
                <a:cs typeface="Helvetica"/>
              </a:rPr>
              <a:t>師</a:t>
            </a:r>
            <a:r>
              <a:rPr kumimoji="1" lang="zh-TW" b="0" i="0" u="none" strike="noStrike" cap="none" normalizeH="0" baseline="0" dirty="0" smtClean="0">
                <a:ln>
                  <a:noFill/>
                </a:ln>
                <a:effectLst/>
                <a:latin typeface="Helvetica"/>
                <a:ea typeface="新細明體" pitchFamily="18" charset="-120"/>
                <a:cs typeface="Helvetica"/>
              </a:rPr>
              <a:t>及藝人經理人</a:t>
            </a:r>
            <a:endParaRPr kumimoji="1" lang="zh-TW" b="0" i="0" u="none" strike="noStrike" cap="none" normalizeH="0" baseline="0" dirty="0" smtClean="0">
              <a:ln>
                <a:noFill/>
              </a:ln>
              <a:effectLst/>
              <a:latin typeface="Arial" pitchFamily="34" charset="0"/>
              <a:ea typeface="新細明體" pitchFamily="18" charset="-120"/>
              <a:cs typeface="新細明體" pitchFamily="18" charset="-120"/>
            </a:endParaRPr>
          </a:p>
        </p:txBody>
      </p:sp>
      <p:pic>
        <p:nvPicPr>
          <p:cNvPr id="68610" name="Picture 2"/>
          <p:cNvPicPr>
            <a:picLocks noChangeAspect="1" noChangeArrowheads="1"/>
          </p:cNvPicPr>
          <p:nvPr/>
        </p:nvPicPr>
        <p:blipFill>
          <a:blip r:embed="rId2"/>
          <a:srcRect/>
          <a:stretch>
            <a:fillRect/>
          </a:stretch>
        </p:blipFill>
        <p:spPr bwMode="auto">
          <a:xfrm>
            <a:off x="1285852" y="1500174"/>
            <a:ext cx="3268271" cy="4357694"/>
          </a:xfrm>
          <a:prstGeom prst="rect">
            <a:avLst/>
          </a:prstGeom>
          <a:noFill/>
          <a:ln w="9525">
            <a:noFill/>
            <a:miter lim="800000"/>
            <a:headEnd/>
            <a:tailEnd/>
          </a:ln>
          <a:effectLst/>
        </p:spPr>
      </p:pic>
      <p:sp>
        <p:nvSpPr>
          <p:cNvPr id="4" name="矩形 3"/>
          <p:cNvSpPr/>
          <p:nvPr/>
        </p:nvSpPr>
        <p:spPr>
          <a:xfrm>
            <a:off x="4857752" y="714356"/>
            <a:ext cx="2262158" cy="369332"/>
          </a:xfrm>
          <a:prstGeom prst="rect">
            <a:avLst/>
          </a:prstGeom>
        </p:spPr>
        <p:txBody>
          <a:bodyPr wrap="none">
            <a:spAutoFit/>
          </a:bodyPr>
          <a:lstStyle/>
          <a:p>
            <a:r>
              <a:rPr lang="zh-TW" altLang="en-US" dirty="0"/>
              <a:t>主講：個人藝術人生</a:t>
            </a:r>
          </a:p>
        </p:txBody>
      </p:sp>
      <p:sp>
        <p:nvSpPr>
          <p:cNvPr id="5" name="矩形 4"/>
          <p:cNvSpPr/>
          <p:nvPr/>
        </p:nvSpPr>
        <p:spPr>
          <a:xfrm>
            <a:off x="4786314" y="1500175"/>
            <a:ext cx="4143404" cy="3775486"/>
          </a:xfrm>
          <a:prstGeom prst="rect">
            <a:avLst/>
          </a:prstGeom>
        </p:spPr>
        <p:txBody>
          <a:bodyPr wrap="square">
            <a:spAutoFit/>
          </a:bodyPr>
          <a:lstStyle/>
          <a:p>
            <a:r>
              <a:rPr lang="zh-TW" altLang="en-US" dirty="0"/>
              <a:t>畢業於</a:t>
            </a:r>
            <a:r>
              <a:rPr lang="en-US" altLang="zh-TW" dirty="0"/>
              <a:t>[</a:t>
            </a:r>
            <a:r>
              <a:rPr lang="zh-TW" altLang="en-US" dirty="0"/>
              <a:t>香港浸會大學</a:t>
            </a:r>
            <a:r>
              <a:rPr lang="en-US" altLang="zh-TW" dirty="0"/>
              <a:t>]</a:t>
            </a:r>
            <a:r>
              <a:rPr lang="zh-TW" altLang="en-US" dirty="0"/>
              <a:t>傳理系，求學時多次獲選</a:t>
            </a:r>
            <a:r>
              <a:rPr lang="en-US" altLang="zh-TW" dirty="0"/>
              <a:t>[</a:t>
            </a:r>
            <a:r>
              <a:rPr lang="zh-TW" altLang="en-US" dirty="0"/>
              <a:t>香港電台</a:t>
            </a:r>
            <a:r>
              <a:rPr lang="en-US" altLang="zh-TW" dirty="0"/>
              <a:t>]</a:t>
            </a:r>
            <a:r>
              <a:rPr lang="zh-TW" altLang="en-US" dirty="0"/>
              <a:t>最受歡迎節目主持人，兼任監製及培訓導師。</a:t>
            </a:r>
          </a:p>
          <a:p>
            <a:r>
              <a:rPr lang="zh-TW" altLang="en-US" dirty="0"/>
              <a:t/>
            </a:r>
            <a:br>
              <a:rPr lang="zh-TW" altLang="en-US" dirty="0"/>
            </a:br>
            <a:endParaRPr lang="zh-TW" altLang="en-US" dirty="0"/>
          </a:p>
          <a:p>
            <a:r>
              <a:rPr lang="zh-TW" altLang="en-US" dirty="0"/>
              <a:t>曾任</a:t>
            </a:r>
            <a:r>
              <a:rPr lang="en-US" altLang="zh-TW" dirty="0"/>
              <a:t>[</a:t>
            </a:r>
            <a:r>
              <a:rPr lang="zh-TW" altLang="en-US" dirty="0"/>
              <a:t>華納國際唱片公司</a:t>
            </a:r>
            <a:r>
              <a:rPr lang="en-US" altLang="zh-TW" dirty="0"/>
              <a:t>]</a:t>
            </a:r>
            <a:r>
              <a:rPr lang="zh-TW" altLang="en-US" dirty="0"/>
              <a:t>副總經理及</a:t>
            </a:r>
            <a:r>
              <a:rPr lang="en-US" altLang="zh-TW" dirty="0"/>
              <a:t>[</a:t>
            </a:r>
            <a:r>
              <a:rPr lang="zh-TW" altLang="en-US" dirty="0"/>
              <a:t>和黃集團</a:t>
            </a:r>
            <a:r>
              <a:rPr lang="en-US" altLang="zh-TW" dirty="0"/>
              <a:t>]</a:t>
            </a:r>
            <a:r>
              <a:rPr lang="zh-TW" altLang="en-US" dirty="0"/>
              <a:t>旗下</a:t>
            </a:r>
            <a:r>
              <a:rPr lang="en-US" altLang="zh-TW" dirty="0"/>
              <a:t>[</a:t>
            </a:r>
            <a:r>
              <a:rPr lang="zh-TW" altLang="en-US" dirty="0"/>
              <a:t>新城電台</a:t>
            </a:r>
            <a:r>
              <a:rPr lang="en-US" altLang="zh-TW" dirty="0"/>
              <a:t>]</a:t>
            </a:r>
            <a:r>
              <a:rPr lang="zh-TW" altLang="en-US" dirty="0"/>
              <a:t>企業傳訊部主管。</a:t>
            </a:r>
          </a:p>
          <a:p>
            <a:r>
              <a:rPr lang="zh-TW" altLang="en-US" dirty="0"/>
              <a:t/>
            </a:r>
            <a:br>
              <a:rPr lang="zh-TW" altLang="en-US" dirty="0"/>
            </a:br>
            <a:endParaRPr lang="zh-TW" altLang="en-US" dirty="0"/>
          </a:p>
          <a:p>
            <a:r>
              <a:rPr lang="zh-TW" altLang="en-US" dirty="0"/>
              <a:t>現為</a:t>
            </a:r>
            <a:r>
              <a:rPr lang="en-US" altLang="zh-TW" dirty="0"/>
              <a:t>[</a:t>
            </a:r>
            <a:r>
              <a:rPr lang="zh-TW" altLang="en-US" dirty="0"/>
              <a:t>框格音樂事務</a:t>
            </a:r>
            <a:r>
              <a:rPr lang="en-US" altLang="zh-TW" dirty="0"/>
              <a:t>]</a:t>
            </a:r>
            <a:r>
              <a:rPr lang="zh-TW" altLang="en-US" dirty="0"/>
              <a:t>董事及 </a:t>
            </a:r>
            <a:r>
              <a:rPr lang="en-US" altLang="zh-TW" dirty="0"/>
              <a:t>[</a:t>
            </a:r>
            <a:r>
              <a:rPr lang="zh-TW" altLang="en-US" dirty="0"/>
              <a:t>博聲語言學院</a:t>
            </a:r>
            <a:r>
              <a:rPr lang="en-US" altLang="zh-TW" dirty="0"/>
              <a:t>]</a:t>
            </a:r>
            <a:r>
              <a:rPr lang="zh-TW" altLang="en-US" dirty="0"/>
              <a:t>業務總監，並擔任幼兒語言發展導師，同時客串電台節目主持、司儀、廣告配音員等多元化工作。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pis.mail.yahoo.com/ws/v3/mailboxes/@.id==VjN-4H7Su5jdp6ciFf5ZKRoFN0LAFwZcyod3ZaWN2H6vKUonUkgUPQDeZ6WtJPvwDHJfGl2LEeEb8L4Fd0GBJs5fOA/messages/@.id==AJdtgPRTe3SVZOMxNg2E8DwbcBU/content/parts/@.id==2/thumbnail?appid=YMailNorrinLaun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028" name="AutoShape 4" descr="https://apis.mail.yahoo.com/ws/v3/mailboxes/@.id==VjN-4H7Su5jdp6ciFf5ZKRoFN0LAFwZcyod3ZaWN2H6vKUonUkgUPQDeZ6WtJPvwDHJfGl2LEeEb8L4Fd0GBJs5fOA/messages/@.id==AJdtgPRTe3SVZOMxNg2E8DwbcBU/content/parts/@.id==2/thumbnail?appid=YMailNorrinLaun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 name="圖片 3" descr="IMG-20230818-WA0002.jpg"/>
          <p:cNvPicPr>
            <a:picLocks noChangeAspect="1"/>
          </p:cNvPicPr>
          <p:nvPr/>
        </p:nvPicPr>
        <p:blipFill>
          <a:blip r:embed="rId2" cstate="print"/>
          <a:stretch>
            <a:fillRect/>
          </a:stretch>
        </p:blipFill>
        <p:spPr>
          <a:xfrm>
            <a:off x="714348" y="1571612"/>
            <a:ext cx="2071702" cy="2757673"/>
          </a:xfrm>
          <a:prstGeom prst="rect">
            <a:avLst/>
          </a:prstGeom>
        </p:spPr>
      </p:pic>
      <p:sp>
        <p:nvSpPr>
          <p:cNvPr id="5" name="矩形 4"/>
          <p:cNvSpPr/>
          <p:nvPr/>
        </p:nvSpPr>
        <p:spPr>
          <a:xfrm>
            <a:off x="428596" y="1285860"/>
            <a:ext cx="2357454" cy="276999"/>
          </a:xfrm>
          <a:prstGeom prst="rect">
            <a:avLst/>
          </a:prstGeom>
        </p:spPr>
        <p:txBody>
          <a:bodyPr wrap="square">
            <a:spAutoFit/>
          </a:bodyPr>
          <a:lstStyle/>
          <a:p>
            <a:r>
              <a:rPr lang="zh-TW" altLang="en-US" sz="1200" dirty="0"/>
              <a:t>前無綫新聞及資訊部首席導播</a:t>
            </a:r>
          </a:p>
        </p:txBody>
      </p:sp>
      <p:sp>
        <p:nvSpPr>
          <p:cNvPr id="6" name="矩形 5"/>
          <p:cNvSpPr/>
          <p:nvPr/>
        </p:nvSpPr>
        <p:spPr>
          <a:xfrm>
            <a:off x="3357554" y="857232"/>
            <a:ext cx="5429272" cy="5816977"/>
          </a:xfrm>
          <a:prstGeom prst="rect">
            <a:avLst/>
          </a:prstGeom>
        </p:spPr>
        <p:txBody>
          <a:bodyPr wrap="square">
            <a:spAutoFit/>
          </a:bodyPr>
          <a:lstStyle/>
          <a:p>
            <a:r>
              <a:rPr lang="zh-TW" altLang="en-US" sz="1200" dirty="0" smtClean="0"/>
              <a:t>簡歷 </a:t>
            </a:r>
            <a:r>
              <a:rPr lang="en-US" altLang="zh-TW" sz="1200" dirty="0" smtClean="0"/>
              <a:t>Robert </a:t>
            </a:r>
            <a:r>
              <a:rPr lang="en-US" altLang="zh-TW" sz="1200" dirty="0" err="1" smtClean="0"/>
              <a:t>Choi</a:t>
            </a:r>
            <a:r>
              <a:rPr lang="en-US" altLang="zh-TW" sz="1200" dirty="0" smtClean="0"/>
              <a:t>, </a:t>
            </a:r>
            <a:r>
              <a:rPr lang="en-US" altLang="zh-TW" sz="1200" dirty="0" err="1" smtClean="0"/>
              <a:t>Hing</a:t>
            </a:r>
            <a:r>
              <a:rPr lang="en-US" altLang="zh-TW" sz="1200" dirty="0" smtClean="0"/>
              <a:t> Tim (</a:t>
            </a:r>
            <a:r>
              <a:rPr lang="zh-TW" altLang="en-US" sz="1200" dirty="0" smtClean="0"/>
              <a:t>蔡慶添</a:t>
            </a:r>
            <a:r>
              <a:rPr lang="en-US" altLang="zh-TW" sz="1200" dirty="0" smtClean="0"/>
              <a:t>) </a:t>
            </a:r>
            <a:r>
              <a:rPr lang="zh-TW" altLang="en-US" sz="1200" dirty="0" smtClean="0"/>
              <a:t>簡介</a:t>
            </a:r>
            <a:r>
              <a:rPr lang="en-US" altLang="zh-TW" sz="1200" dirty="0" smtClean="0"/>
              <a:t>: </a:t>
            </a:r>
          </a:p>
          <a:p>
            <a:endParaRPr lang="en-US" altLang="zh-TW" sz="1200" dirty="0" smtClean="0"/>
          </a:p>
          <a:p>
            <a:r>
              <a:rPr lang="en-US" altLang="zh-TW" sz="1200" dirty="0" smtClean="0"/>
              <a:t>1989 </a:t>
            </a:r>
            <a:r>
              <a:rPr lang="zh-TW" altLang="en-US" sz="1200" dirty="0" smtClean="0"/>
              <a:t>年起，開始參與香港電影製作及美術工作。 自 </a:t>
            </a:r>
            <a:r>
              <a:rPr lang="en-US" altLang="zh-TW" sz="1200" dirty="0" smtClean="0"/>
              <a:t>1995 </a:t>
            </a:r>
            <a:r>
              <a:rPr lang="zh-TW" altLang="en-US" sz="1200" dirty="0" smtClean="0"/>
              <a:t>至 </a:t>
            </a:r>
            <a:r>
              <a:rPr lang="en-US" altLang="zh-TW" sz="1200" dirty="0" smtClean="0"/>
              <a:t>2022</a:t>
            </a:r>
            <a:r>
              <a:rPr lang="zh-TW" altLang="en-US" sz="1200" dirty="0" smtClean="0"/>
              <a:t>，應聘電視廣播有限公司電視新聞部，分別擔任新聞專題節目之企劃 、製作、導播等工作。曾先後參與</a:t>
            </a:r>
            <a:r>
              <a:rPr lang="en-US" altLang="zh-TW" sz="1200" dirty="0" smtClean="0"/>
              <a:t>『</a:t>
            </a:r>
            <a:r>
              <a:rPr lang="zh-TW" altLang="en-US" sz="1200" dirty="0" smtClean="0"/>
              <a:t>星期三檔案</a:t>
            </a:r>
            <a:r>
              <a:rPr lang="en-US" altLang="zh-TW" sz="1200" dirty="0" smtClean="0"/>
              <a:t>』</a:t>
            </a:r>
            <a:r>
              <a:rPr lang="zh-TW" altLang="en-US" sz="1200" dirty="0" smtClean="0"/>
              <a:t>之「教育系列」、</a:t>
            </a:r>
            <a:r>
              <a:rPr lang="en-US" altLang="zh-TW" sz="1200" dirty="0" smtClean="0"/>
              <a:t>『</a:t>
            </a:r>
            <a:r>
              <a:rPr lang="zh-TW" altLang="en-US" sz="1200" dirty="0" smtClean="0"/>
              <a:t>星期二檔案： 拐童</a:t>
            </a:r>
            <a:r>
              <a:rPr lang="en-US" altLang="zh-TW" sz="1200" dirty="0" smtClean="0"/>
              <a:t>』</a:t>
            </a:r>
            <a:r>
              <a:rPr lang="zh-TW" altLang="en-US" sz="1200" dirty="0" smtClean="0"/>
              <a:t>、</a:t>
            </a:r>
            <a:r>
              <a:rPr lang="en-US" altLang="zh-TW" sz="1200" dirty="0" smtClean="0"/>
              <a:t>『</a:t>
            </a:r>
            <a:r>
              <a:rPr lang="zh-TW" altLang="en-US" sz="1200" dirty="0" smtClean="0"/>
              <a:t>星期日檔案：汶川地震一週年</a:t>
            </a:r>
            <a:r>
              <a:rPr lang="en-US" altLang="zh-TW" sz="1200" dirty="0" smtClean="0"/>
              <a:t>』</a:t>
            </a:r>
            <a:r>
              <a:rPr lang="zh-TW" altLang="en-US" sz="1200" dirty="0" smtClean="0"/>
              <a:t>、</a:t>
            </a:r>
            <a:r>
              <a:rPr lang="en-US" altLang="zh-TW" sz="1200" dirty="0" smtClean="0"/>
              <a:t>『</a:t>
            </a:r>
            <a:r>
              <a:rPr lang="zh-TW" altLang="en-US" sz="1200" dirty="0" smtClean="0"/>
              <a:t>新聞透視</a:t>
            </a:r>
            <a:r>
              <a:rPr lang="en-US" altLang="zh-TW" sz="1200" dirty="0" smtClean="0"/>
              <a:t>』</a:t>
            </a:r>
            <a:r>
              <a:rPr lang="zh-TW" altLang="en-US" sz="1200" dirty="0" smtClean="0"/>
              <a:t>及</a:t>
            </a:r>
            <a:r>
              <a:rPr lang="en-US" altLang="zh-TW" sz="1200" dirty="0" smtClean="0"/>
              <a:t>『</a:t>
            </a:r>
            <a:r>
              <a:rPr lang="zh-TW" altLang="en-US" sz="1200" dirty="0" smtClean="0"/>
              <a:t>明珠檔案</a:t>
            </a:r>
            <a:r>
              <a:rPr lang="en-US" altLang="zh-TW" sz="1200" dirty="0" smtClean="0"/>
              <a:t>』</a:t>
            </a:r>
            <a:r>
              <a:rPr lang="zh-TW" altLang="en-US" sz="1200" dirty="0" smtClean="0"/>
              <a:t>等新聞專 題節目。 目前策劃及監製多部香港影視製作</a:t>
            </a:r>
            <a:r>
              <a:rPr lang="en-US" altLang="zh-TW" sz="1200" dirty="0" smtClean="0"/>
              <a:t>. </a:t>
            </a:r>
            <a:r>
              <a:rPr lang="zh-TW" altLang="en-US" sz="1200" dirty="0" smtClean="0"/>
              <a:t>影歷： </a:t>
            </a:r>
            <a:r>
              <a:rPr lang="en-US" altLang="zh-TW" sz="1200" dirty="0" smtClean="0"/>
              <a:t>1994 《</a:t>
            </a:r>
            <a:r>
              <a:rPr lang="zh-TW" altLang="en-US" sz="1200" dirty="0" smtClean="0"/>
              <a:t>撞板风流</a:t>
            </a:r>
            <a:r>
              <a:rPr lang="en-US" altLang="zh-TW" sz="1200" dirty="0" smtClean="0"/>
              <a:t>》 - - </a:t>
            </a:r>
            <a:r>
              <a:rPr lang="zh-TW" altLang="en-US" sz="1200" dirty="0" smtClean="0"/>
              <a:t>副導演 </a:t>
            </a:r>
            <a:r>
              <a:rPr lang="en-US" altLang="zh-TW" sz="1200" dirty="0" smtClean="0"/>
              <a:t>1994 《</a:t>
            </a:r>
            <a:r>
              <a:rPr lang="zh-TW" altLang="en-US" sz="1200" dirty="0" smtClean="0"/>
              <a:t>山雞變鳳凰</a:t>
            </a:r>
            <a:r>
              <a:rPr lang="en-US" altLang="zh-TW" sz="1200" dirty="0" smtClean="0"/>
              <a:t>》 - - </a:t>
            </a:r>
            <a:r>
              <a:rPr lang="zh-TW" altLang="en-US" sz="1200" dirty="0" smtClean="0"/>
              <a:t>副導演 </a:t>
            </a:r>
            <a:r>
              <a:rPr lang="en-US" altLang="zh-TW" sz="1200" dirty="0" smtClean="0"/>
              <a:t>1992 《</a:t>
            </a:r>
            <a:r>
              <a:rPr lang="zh-TW" altLang="en-US" sz="1200" dirty="0" smtClean="0"/>
              <a:t>霧都情仇</a:t>
            </a:r>
            <a:r>
              <a:rPr lang="en-US" altLang="zh-TW" sz="1200" dirty="0" smtClean="0"/>
              <a:t>》 - - </a:t>
            </a:r>
            <a:r>
              <a:rPr lang="zh-TW" altLang="en-US" sz="1200" dirty="0" smtClean="0"/>
              <a:t>執行製片 </a:t>
            </a:r>
            <a:r>
              <a:rPr lang="en-US" altLang="zh-TW" sz="1200" dirty="0" smtClean="0"/>
              <a:t>1992 《</a:t>
            </a:r>
            <a:r>
              <a:rPr lang="zh-TW" altLang="en-US" sz="1200" dirty="0" smtClean="0"/>
              <a:t>廉政行動 </a:t>
            </a:r>
            <a:r>
              <a:rPr lang="en-US" altLang="zh-TW" sz="1200" dirty="0" smtClean="0"/>
              <a:t>92》 - - </a:t>
            </a:r>
            <a:r>
              <a:rPr lang="zh-TW" altLang="en-US" sz="1200" dirty="0" smtClean="0"/>
              <a:t>美术指导 </a:t>
            </a:r>
            <a:r>
              <a:rPr lang="en-US" altLang="zh-TW" sz="1200" dirty="0" smtClean="0"/>
              <a:t>1990 《</a:t>
            </a:r>
            <a:r>
              <a:rPr lang="zh-TW" altLang="en-US" sz="1200" dirty="0" smtClean="0"/>
              <a:t>烂赌财神</a:t>
            </a:r>
            <a:r>
              <a:rPr lang="en-US" altLang="zh-TW" sz="1200" dirty="0" smtClean="0"/>
              <a:t>》 - - </a:t>
            </a:r>
            <a:r>
              <a:rPr lang="zh-TW" altLang="en-US" sz="1200" dirty="0" smtClean="0"/>
              <a:t>美术指导 </a:t>
            </a:r>
            <a:r>
              <a:rPr lang="en-US" altLang="zh-TW" sz="1200" dirty="0" smtClean="0"/>
              <a:t>1990 《</a:t>
            </a:r>
            <a:r>
              <a:rPr lang="zh-TW" altLang="en-US" sz="1200" dirty="0" smtClean="0"/>
              <a:t>猪标一族</a:t>
            </a:r>
            <a:r>
              <a:rPr lang="en-US" altLang="zh-TW" sz="1200" dirty="0" smtClean="0"/>
              <a:t>》 - - </a:t>
            </a:r>
            <a:r>
              <a:rPr lang="zh-TW" altLang="en-US" sz="1200" dirty="0" smtClean="0"/>
              <a:t>美术指导 </a:t>
            </a:r>
            <a:r>
              <a:rPr lang="en-US" altLang="zh-TW" sz="1200" dirty="0" smtClean="0"/>
              <a:t>1989 《</a:t>
            </a:r>
            <a:r>
              <a:rPr lang="zh-TW" altLang="en-US" sz="1200" dirty="0" smtClean="0"/>
              <a:t>鐵漢柔情</a:t>
            </a:r>
            <a:r>
              <a:rPr lang="en-US" altLang="zh-TW" sz="1200" dirty="0" smtClean="0"/>
              <a:t>》 - - </a:t>
            </a:r>
            <a:r>
              <a:rPr lang="zh-TW" altLang="en-US" sz="1200" dirty="0" smtClean="0"/>
              <a:t>副導演 獎項： </a:t>
            </a:r>
            <a:r>
              <a:rPr lang="en-US" altLang="zh-TW" sz="1200" dirty="0" smtClean="0"/>
              <a:t>2012 </a:t>
            </a:r>
            <a:r>
              <a:rPr lang="zh-TW" altLang="en-US" sz="1200" dirty="0" smtClean="0"/>
              <a:t>愛德華</a:t>
            </a:r>
            <a:r>
              <a:rPr lang="en-US" altLang="zh-TW" sz="1200" dirty="0" smtClean="0"/>
              <a:t>·</a:t>
            </a:r>
            <a:r>
              <a:rPr lang="zh-TW" altLang="en-US" sz="1200" dirty="0" smtClean="0"/>
              <a:t>默羅獎 </a:t>
            </a:r>
            <a:r>
              <a:rPr lang="en-US" altLang="zh-TW" sz="1200" dirty="0" smtClean="0"/>
              <a:t>- </a:t>
            </a:r>
            <a:r>
              <a:rPr lang="zh-TW" altLang="en-US" sz="1200" dirty="0" smtClean="0"/>
              <a:t>視頻新聞紀錄片（國際）“星期日檔案：</a:t>
            </a:r>
            <a:r>
              <a:rPr lang="en-US" altLang="zh-TW" sz="1200" dirty="0" smtClean="0"/>
              <a:t>Evil Roots” 2011 </a:t>
            </a:r>
            <a:r>
              <a:rPr lang="zh-TW" altLang="en-US" sz="1200" dirty="0" smtClean="0"/>
              <a:t>愛德華</a:t>
            </a:r>
            <a:r>
              <a:rPr lang="en-US" altLang="zh-TW" sz="1200" dirty="0" smtClean="0"/>
              <a:t>·</a:t>
            </a:r>
            <a:r>
              <a:rPr lang="zh-TW" altLang="en-US" sz="1200" dirty="0" smtClean="0"/>
              <a:t>默羅獎 </a:t>
            </a:r>
            <a:r>
              <a:rPr lang="en-US" altLang="zh-TW" sz="1200" dirty="0" smtClean="0"/>
              <a:t>- </a:t>
            </a:r>
            <a:r>
              <a:rPr lang="zh-TW" altLang="en-US" sz="1200" dirty="0" smtClean="0"/>
              <a:t>視頻新聞紀錄片（國際）“星期二檔案：乾涸的水鄉” </a:t>
            </a:r>
            <a:r>
              <a:rPr lang="en-US" altLang="zh-TW" sz="1200" dirty="0" smtClean="0"/>
              <a:t>2010 </a:t>
            </a:r>
            <a:r>
              <a:rPr lang="zh-TW" altLang="en-US" sz="1200" dirty="0" smtClean="0"/>
              <a:t>美國國際艾美獎 </a:t>
            </a:r>
            <a:r>
              <a:rPr lang="en-US" altLang="zh-TW" sz="1200" dirty="0" smtClean="0"/>
              <a:t>- </a:t>
            </a:r>
            <a:r>
              <a:rPr lang="zh-TW" altLang="en-US" sz="1200" dirty="0" smtClean="0"/>
              <a:t>提名時事“星期二檔案：拐童” </a:t>
            </a:r>
            <a:r>
              <a:rPr lang="en-US" altLang="zh-TW" sz="1200" dirty="0" smtClean="0"/>
              <a:t>2010 </a:t>
            </a:r>
            <a:r>
              <a:rPr lang="zh-TW" altLang="en-US" sz="1200" dirty="0" smtClean="0"/>
              <a:t>中國國際科學及教育製片人會議 中國龍獎 </a:t>
            </a:r>
            <a:r>
              <a:rPr lang="en-US" altLang="zh-TW" sz="1200" dirty="0" smtClean="0"/>
              <a:t>- </a:t>
            </a:r>
            <a:r>
              <a:rPr lang="zh-TW" altLang="en-US" sz="1200" dirty="0" smtClean="0"/>
              <a:t>銀獎：高錕星期二檔案</a:t>
            </a:r>
            <a:r>
              <a:rPr lang="en-US" altLang="zh-TW" sz="1200" dirty="0" smtClean="0"/>
              <a:t>: </a:t>
            </a:r>
            <a:r>
              <a:rPr lang="zh-TW" altLang="en-US" sz="1200" dirty="0" smtClean="0"/>
              <a:t>高錕 </a:t>
            </a:r>
            <a:r>
              <a:rPr lang="en-US" altLang="zh-TW" sz="1200" dirty="0" smtClean="0"/>
              <a:t>2010 </a:t>
            </a:r>
            <a:r>
              <a:rPr lang="zh-TW" altLang="en-US" sz="1200" dirty="0" smtClean="0"/>
              <a:t>紐約國際電影電視節 </a:t>
            </a:r>
            <a:r>
              <a:rPr lang="en-US" altLang="zh-TW" sz="1200" dirty="0" smtClean="0"/>
              <a:t>- </a:t>
            </a:r>
            <a:r>
              <a:rPr lang="zh-TW" altLang="en-US" sz="1200" dirty="0" smtClean="0"/>
              <a:t>最佳公共事務節目“星期日檔案：汶川地震一週年，說不出的真話” </a:t>
            </a:r>
            <a:r>
              <a:rPr lang="en-US" altLang="zh-TW" sz="1200" dirty="0" smtClean="0"/>
              <a:t>2010 </a:t>
            </a:r>
            <a:r>
              <a:rPr lang="zh-TW" altLang="en-US" sz="1200" dirty="0" smtClean="0"/>
              <a:t>紐約國際電影電視節 </a:t>
            </a:r>
            <a:r>
              <a:rPr lang="en-US" altLang="zh-TW" sz="1200" dirty="0" smtClean="0"/>
              <a:t>- </a:t>
            </a:r>
            <a:r>
              <a:rPr lang="zh-TW" altLang="en-US" sz="1200" dirty="0" smtClean="0"/>
              <a:t>最佳調查報告（長篇）新聞透視“懷疑在瓦礫” </a:t>
            </a:r>
            <a:r>
              <a:rPr lang="en-US" altLang="zh-TW" sz="1200" dirty="0" smtClean="0"/>
              <a:t>2010 </a:t>
            </a:r>
            <a:r>
              <a:rPr lang="zh-TW" altLang="en-US" sz="1200" dirty="0" smtClean="0"/>
              <a:t>愛德華</a:t>
            </a:r>
            <a:r>
              <a:rPr lang="en-US" altLang="zh-TW" sz="1200" dirty="0" smtClean="0"/>
              <a:t>·</a:t>
            </a:r>
            <a:r>
              <a:rPr lang="zh-TW" altLang="en-US" sz="1200" dirty="0" smtClean="0"/>
              <a:t>默羅獎（視頻區）新聞紀錄片“星期二檔案：拐童” </a:t>
            </a:r>
            <a:r>
              <a:rPr lang="en-US" altLang="zh-TW" sz="1200" dirty="0" smtClean="0"/>
              <a:t>2010 </a:t>
            </a:r>
            <a:r>
              <a:rPr lang="zh-TW" altLang="en-US" sz="1200" dirty="0" smtClean="0"/>
              <a:t>亞太廣播聯盟（艾滋病毒</a:t>
            </a:r>
            <a:r>
              <a:rPr lang="en-US" altLang="zh-TW" sz="1200" dirty="0" smtClean="0"/>
              <a:t>/</a:t>
            </a:r>
            <a:r>
              <a:rPr lang="zh-TW" altLang="en-US" sz="1200" dirty="0" smtClean="0"/>
              <a:t>艾滋病項目） </a:t>
            </a:r>
            <a:r>
              <a:rPr lang="en-US" altLang="zh-TW" sz="1200" dirty="0" smtClean="0"/>
              <a:t>- </a:t>
            </a:r>
            <a:r>
              <a:rPr lang="zh-TW" altLang="en-US" sz="1200" dirty="0" smtClean="0"/>
              <a:t>大獎“星期二檔案：拐童” </a:t>
            </a:r>
            <a:r>
              <a:rPr lang="en-US" altLang="zh-TW" sz="1200" dirty="0" smtClean="0"/>
              <a:t>2010 </a:t>
            </a:r>
            <a:r>
              <a:rPr lang="zh-TW" altLang="en-US" sz="1200" dirty="0" smtClean="0"/>
              <a:t>第 </a:t>
            </a:r>
            <a:r>
              <a:rPr lang="en-US" altLang="zh-TW" sz="1200" dirty="0" smtClean="0"/>
              <a:t>50 </a:t>
            </a:r>
            <a:r>
              <a:rPr lang="zh-TW" altLang="en-US" sz="1200" dirty="0" smtClean="0"/>
              <a:t>屆蒙地卡羅電視節 </a:t>
            </a:r>
            <a:r>
              <a:rPr lang="en-US" altLang="zh-TW" sz="1200" dirty="0" smtClean="0"/>
              <a:t>- </a:t>
            </a:r>
            <a:r>
              <a:rPr lang="zh-TW" altLang="en-US" sz="1200" dirty="0" smtClean="0"/>
              <a:t>證書提名“星期二檔案：拐童” </a:t>
            </a:r>
            <a:r>
              <a:rPr lang="en-US" altLang="zh-TW" sz="1200" dirty="0" smtClean="0"/>
              <a:t>2010 </a:t>
            </a:r>
            <a:r>
              <a:rPr lang="zh-TW" altLang="en-US" sz="1200" dirty="0" smtClean="0"/>
              <a:t>洛倫佐納塔利獎 </a:t>
            </a:r>
            <a:r>
              <a:rPr lang="en-US" altLang="zh-TW" sz="1200" dirty="0" smtClean="0"/>
              <a:t>- </a:t>
            </a:r>
            <a:r>
              <a:rPr lang="zh-TW" altLang="en-US" sz="1200" dirty="0" smtClean="0"/>
              <a:t>特別電視洛倫佐納塔利獎“星期二檔案：拐童” </a:t>
            </a:r>
            <a:r>
              <a:rPr lang="en-US" altLang="zh-TW" sz="1200" dirty="0" smtClean="0"/>
              <a:t>2010 </a:t>
            </a:r>
            <a:r>
              <a:rPr lang="zh-TW" altLang="en-US" sz="1200" dirty="0" smtClean="0"/>
              <a:t>亞太地區兒童權利獎（電視） </a:t>
            </a:r>
            <a:r>
              <a:rPr lang="en-US" altLang="zh-TW" sz="1200" dirty="0" smtClean="0"/>
              <a:t>- </a:t>
            </a:r>
            <a:r>
              <a:rPr lang="zh-TW" altLang="en-US" sz="1200" dirty="0" smtClean="0"/>
              <a:t>入圍“星期二檔案：拐童” </a:t>
            </a:r>
            <a:r>
              <a:rPr lang="en-US" altLang="zh-TW" sz="1200" dirty="0" smtClean="0"/>
              <a:t>2009 </a:t>
            </a:r>
            <a:r>
              <a:rPr lang="zh-TW" altLang="en-US" sz="1200" dirty="0" smtClean="0"/>
              <a:t>亞洲電視大獎 </a:t>
            </a:r>
            <a:r>
              <a:rPr lang="en-US" altLang="zh-TW" sz="1200" dirty="0" smtClean="0"/>
              <a:t>- </a:t>
            </a:r>
            <a:r>
              <a:rPr lang="zh-TW" altLang="en-US" sz="1200" dirty="0" smtClean="0"/>
              <a:t>最佳時事節目（特等獎）“星期日檔案：汶川地震一週年，說不出的真話” </a:t>
            </a:r>
            <a:r>
              <a:rPr lang="en-US" altLang="zh-TW" sz="1200" dirty="0" smtClean="0"/>
              <a:t>2009 </a:t>
            </a:r>
            <a:r>
              <a:rPr lang="zh-TW" altLang="en-US" sz="1200" dirty="0" smtClean="0"/>
              <a:t>亞太廣播聯盟愛滋病毒 </a:t>
            </a:r>
            <a:r>
              <a:rPr lang="en-US" altLang="zh-TW" sz="1200" dirty="0" smtClean="0"/>
              <a:t>-</a:t>
            </a:r>
            <a:r>
              <a:rPr lang="zh-TW" altLang="en-US" sz="1200" dirty="0" smtClean="0"/>
              <a:t>中國愛滋病孤兒 </a:t>
            </a:r>
            <a:r>
              <a:rPr lang="en-US" altLang="zh-TW" sz="1200" dirty="0" smtClean="0"/>
              <a:t>ABU </a:t>
            </a:r>
            <a:r>
              <a:rPr lang="zh-TW" altLang="en-US" sz="1200" dirty="0" smtClean="0"/>
              <a:t>獎 </a:t>
            </a:r>
            <a:r>
              <a:rPr lang="en-US" altLang="zh-TW" sz="1200" dirty="0" smtClean="0"/>
              <a:t>- 2009 </a:t>
            </a:r>
            <a:r>
              <a:rPr lang="zh-TW" altLang="en-US" sz="1200" dirty="0" smtClean="0"/>
              <a:t>愛德華默羅獎年度 </a:t>
            </a:r>
            <a:r>
              <a:rPr lang="en-US" altLang="zh-TW" sz="1200" dirty="0" smtClean="0"/>
              <a:t>(</a:t>
            </a:r>
            <a:r>
              <a:rPr lang="zh-TW" altLang="en-US" sz="1200" dirty="0" smtClean="0"/>
              <a:t>區域</a:t>
            </a:r>
            <a:r>
              <a:rPr lang="en-US" altLang="zh-TW" sz="1200" dirty="0" smtClean="0"/>
              <a:t>) </a:t>
            </a:r>
            <a:r>
              <a:rPr lang="zh-TW" altLang="en-US" sz="1200" dirty="0" smtClean="0"/>
              <a:t>最佳新聞紀錄片 </a:t>
            </a:r>
            <a:r>
              <a:rPr lang="en-US" altLang="zh-TW" sz="1200" dirty="0" smtClean="0"/>
              <a:t>- </a:t>
            </a:r>
            <a:r>
              <a:rPr lang="zh-TW" altLang="en-US" sz="1200" dirty="0" smtClean="0"/>
              <a:t>改革 </a:t>
            </a:r>
            <a:r>
              <a:rPr lang="en-US" altLang="zh-TW" sz="1200" dirty="0" smtClean="0"/>
              <a:t>30 </a:t>
            </a:r>
            <a:r>
              <a:rPr lang="zh-TW" altLang="en-US" sz="1200" dirty="0" smtClean="0"/>
              <a:t>年” </a:t>
            </a:r>
            <a:r>
              <a:rPr lang="en-US" altLang="zh-TW" sz="1200" dirty="0" smtClean="0"/>
              <a:t>2005 </a:t>
            </a:r>
            <a:r>
              <a:rPr lang="zh-TW" altLang="en-US" sz="1200" dirty="0" smtClean="0"/>
              <a:t>第 </a:t>
            </a:r>
            <a:r>
              <a:rPr lang="en-US" altLang="zh-TW" sz="1200" dirty="0" smtClean="0"/>
              <a:t>48 </a:t>
            </a:r>
            <a:r>
              <a:rPr lang="zh-TW" altLang="en-US" sz="1200" dirty="0" smtClean="0"/>
              <a:t>屆紐約國際電影電視節 世界金獎 </a:t>
            </a:r>
            <a:r>
              <a:rPr lang="en-US" altLang="zh-TW" sz="1200" dirty="0" smtClean="0"/>
              <a:t>– The Pearl Report </a:t>
            </a:r>
            <a:r>
              <a:rPr lang="zh-TW" altLang="en-US" sz="1200" dirty="0" smtClean="0"/>
              <a:t>明珠檔案：病毒” </a:t>
            </a:r>
            <a:r>
              <a:rPr lang="en-US" altLang="zh-TW" sz="1200" dirty="0" smtClean="0"/>
              <a:t>2000 </a:t>
            </a:r>
            <a:r>
              <a:rPr lang="zh-TW" altLang="en-US" sz="1200" dirty="0" smtClean="0"/>
              <a:t>亞洲電視節 最佳紀錄片 </a:t>
            </a:r>
            <a:r>
              <a:rPr lang="en-US" altLang="zh-TW" sz="1200" dirty="0" smtClean="0"/>
              <a:t>–The Pearl Report </a:t>
            </a:r>
            <a:r>
              <a:rPr lang="zh-TW" altLang="en-US" sz="1200" dirty="0" smtClean="0"/>
              <a:t>明珠檔案：身體的戰爭” </a:t>
            </a:r>
            <a:r>
              <a:rPr lang="en-US" altLang="zh-TW" sz="1200" dirty="0" smtClean="0"/>
              <a:t>1999 </a:t>
            </a:r>
            <a:r>
              <a:rPr lang="zh-TW" altLang="en-US" sz="1200" dirty="0" smtClean="0"/>
              <a:t>第 </a:t>
            </a:r>
            <a:r>
              <a:rPr lang="en-US" altLang="zh-TW" sz="1200" dirty="0" smtClean="0"/>
              <a:t>42 </a:t>
            </a:r>
            <a:r>
              <a:rPr lang="zh-TW" altLang="en-US" sz="1200" dirty="0" smtClean="0"/>
              <a:t>屆紐約國際電影電視節 入圍證書（社會問題） </a:t>
            </a:r>
            <a:r>
              <a:rPr lang="en-US" altLang="zh-TW" sz="1200" dirty="0" smtClean="0"/>
              <a:t>-</a:t>
            </a:r>
            <a:r>
              <a:rPr lang="zh-TW" altLang="en-US" sz="1200" dirty="0" smtClean="0"/>
              <a:t>星期三檔案</a:t>
            </a:r>
            <a:r>
              <a:rPr lang="en-US" altLang="zh-TW" sz="1200" dirty="0" smtClean="0"/>
              <a:t>: </a:t>
            </a:r>
            <a:r>
              <a:rPr lang="zh-TW" altLang="en-US" sz="1200" dirty="0" smtClean="0"/>
              <a:t>教育系列 </a:t>
            </a:r>
            <a:r>
              <a:rPr lang="en-US" altLang="zh-TW" sz="1200" dirty="0" smtClean="0"/>
              <a:t>1996 </a:t>
            </a:r>
            <a:r>
              <a:rPr lang="zh-TW" altLang="en-US" sz="1200" dirty="0" smtClean="0"/>
              <a:t>亞洲電視節 最佳紀錄片 </a:t>
            </a:r>
            <a:r>
              <a:rPr lang="en-US" altLang="zh-TW" sz="1200" dirty="0" smtClean="0"/>
              <a:t>– The Pearl Report </a:t>
            </a:r>
            <a:r>
              <a:rPr lang="zh-TW" altLang="en-US" sz="1200" dirty="0" smtClean="0"/>
              <a:t>明珠檔案 </a:t>
            </a:r>
            <a:r>
              <a:rPr lang="en-US" altLang="zh-TW" sz="1200" dirty="0" smtClean="0"/>
              <a:t>:</a:t>
            </a:r>
            <a:r>
              <a:rPr lang="zh-TW" altLang="en-US" sz="1200" dirty="0" smtClean="0"/>
              <a:t>德國 </a:t>
            </a:r>
            <a:r>
              <a:rPr lang="en-US" altLang="zh-TW" sz="1200" dirty="0" smtClean="0"/>
              <a:t>- </a:t>
            </a:r>
            <a:r>
              <a:rPr lang="zh-TW" altLang="en-US" sz="1200" dirty="0" smtClean="0"/>
              <a:t>無形的牆 </a:t>
            </a:r>
            <a:r>
              <a:rPr lang="en-US" altLang="zh-TW" sz="1200" dirty="0" smtClean="0"/>
              <a:t>1996 </a:t>
            </a:r>
            <a:r>
              <a:rPr lang="zh-TW" altLang="en-US" sz="1200" dirty="0" smtClean="0"/>
              <a:t>第 </a:t>
            </a:r>
            <a:r>
              <a:rPr lang="en-US" altLang="zh-TW" sz="1200" dirty="0" smtClean="0"/>
              <a:t>39 </a:t>
            </a:r>
            <a:r>
              <a:rPr lang="zh-TW" altLang="en-US" sz="1200" dirty="0" smtClean="0"/>
              <a:t>屆紐約國際電影電視節 最佳片頭 </a:t>
            </a:r>
            <a:r>
              <a:rPr lang="en-US" altLang="zh-TW" sz="1200" dirty="0" smtClean="0"/>
              <a:t>(</a:t>
            </a:r>
            <a:r>
              <a:rPr lang="zh-TW" altLang="en-US" sz="1200" dirty="0" smtClean="0"/>
              <a:t>入圍獎</a:t>
            </a:r>
            <a:r>
              <a:rPr lang="en-US" altLang="zh-TW" sz="1200" dirty="0" smtClean="0"/>
              <a:t>) “</a:t>
            </a:r>
            <a:r>
              <a:rPr lang="zh-TW" altLang="en-US" sz="1200" dirty="0" smtClean="0"/>
              <a:t>世界大事回顧 </a:t>
            </a:r>
            <a:r>
              <a:rPr lang="en-US" altLang="zh-TW" sz="1200" dirty="0" smtClean="0"/>
              <a:t>1996”</a:t>
            </a:r>
          </a:p>
          <a:p>
            <a:endParaRPr lang="en-US" altLang="zh-TW" sz="1200" dirty="0" smtClean="0"/>
          </a:p>
          <a:p>
            <a:r>
              <a:rPr lang="en-US" altLang="zh-TW" sz="1200" dirty="0" smtClean="0"/>
              <a:t> </a:t>
            </a:r>
            <a:r>
              <a:rPr lang="zh-TW" altLang="en-US" sz="1200" dirty="0" smtClean="0"/>
              <a:t>學歷</a:t>
            </a:r>
            <a:r>
              <a:rPr lang="en-US" altLang="zh-TW" sz="1200" dirty="0" smtClean="0"/>
              <a:t>: </a:t>
            </a:r>
            <a:r>
              <a:rPr lang="zh-TW" altLang="en-US" sz="1200" dirty="0" smtClean="0"/>
              <a:t>澳大利亚伍伦贡大学</a:t>
            </a:r>
            <a:r>
              <a:rPr lang="en-US" altLang="zh-TW" sz="1200" dirty="0" smtClean="0"/>
              <a:t>, 2000 </a:t>
            </a:r>
            <a:r>
              <a:rPr lang="zh-TW" altLang="en-US" sz="1200" dirty="0" smtClean="0"/>
              <a:t>香港演藝學院</a:t>
            </a:r>
            <a:r>
              <a:rPr lang="en-US" altLang="zh-TW" sz="1200" dirty="0" smtClean="0"/>
              <a:t>, </a:t>
            </a:r>
            <a:r>
              <a:rPr lang="zh-TW" altLang="en-US" sz="1200" dirty="0" smtClean="0"/>
              <a:t>電影電視學院 </a:t>
            </a:r>
            <a:r>
              <a:rPr lang="en-US" altLang="zh-TW" sz="1200" dirty="0" smtClean="0"/>
              <a:t>1987-88 </a:t>
            </a:r>
            <a:r>
              <a:rPr lang="zh-TW" altLang="en-US" sz="1200" dirty="0" smtClean="0"/>
              <a:t>拔萃男書院 </a:t>
            </a:r>
            <a:r>
              <a:rPr lang="en-US" altLang="zh-TW" sz="1200" dirty="0" smtClean="0"/>
              <a:t>(1979-1986)</a:t>
            </a:r>
            <a:endParaRPr lang="zh-TW" altLang="en-US" sz="1200" dirty="0"/>
          </a:p>
        </p:txBody>
      </p:sp>
      <p:sp>
        <p:nvSpPr>
          <p:cNvPr id="7" name="矩形 6"/>
          <p:cNvSpPr/>
          <p:nvPr/>
        </p:nvSpPr>
        <p:spPr>
          <a:xfrm>
            <a:off x="785786" y="428604"/>
            <a:ext cx="1500198" cy="369332"/>
          </a:xfrm>
          <a:prstGeom prst="rect">
            <a:avLst/>
          </a:prstGeom>
        </p:spPr>
        <p:txBody>
          <a:bodyPr wrap="square">
            <a:spAutoFit/>
          </a:bodyPr>
          <a:lstStyle/>
          <a:p>
            <a:r>
              <a:rPr lang="zh-TW" altLang="en-US" dirty="0" smtClean="0"/>
              <a:t>蔡慶添</a:t>
            </a:r>
            <a:r>
              <a:rPr lang="zh-TW" altLang="en-US" dirty="0"/>
              <a:t>先生</a:t>
            </a:r>
          </a:p>
        </p:txBody>
      </p:sp>
      <p:sp>
        <p:nvSpPr>
          <p:cNvPr id="8" name="矩形 7"/>
          <p:cNvSpPr/>
          <p:nvPr/>
        </p:nvSpPr>
        <p:spPr>
          <a:xfrm>
            <a:off x="3357554" y="285728"/>
            <a:ext cx="3647152" cy="369332"/>
          </a:xfrm>
          <a:prstGeom prst="rect">
            <a:avLst/>
          </a:prstGeom>
        </p:spPr>
        <p:txBody>
          <a:bodyPr wrap="none">
            <a:spAutoFit/>
          </a:bodyPr>
          <a:lstStyle/>
          <a:p>
            <a:r>
              <a:rPr lang="zh-TW" altLang="en-US" dirty="0" smtClean="0"/>
              <a:t>主講</a:t>
            </a:r>
            <a:r>
              <a:rPr lang="zh-TW" altLang="en-US" dirty="0"/>
              <a:t>：影視角度裡看遠古藝術精髓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2214546" y="357166"/>
            <a:ext cx="5072098" cy="6500834"/>
          </a:xfrm>
          <a:prstGeom prst="rect">
            <a:avLst/>
          </a:prstGeom>
          <a:noFill/>
          <a:ln w="9525">
            <a:noFill/>
            <a:miter lim="800000"/>
            <a:headEnd/>
            <a:tailEnd/>
          </a:ln>
          <a:effectLst/>
        </p:spPr>
      </p:pic>
      <p:sp>
        <p:nvSpPr>
          <p:cNvPr id="3" name="矩形 2"/>
          <p:cNvSpPr/>
          <p:nvPr/>
        </p:nvSpPr>
        <p:spPr>
          <a:xfrm>
            <a:off x="2428860" y="500042"/>
            <a:ext cx="4643470" cy="369332"/>
          </a:xfrm>
          <a:prstGeom prst="rect">
            <a:avLst/>
          </a:prstGeom>
        </p:spPr>
        <p:txBody>
          <a:bodyPr wrap="square">
            <a:spAutoFit/>
          </a:bodyPr>
          <a:lstStyle/>
          <a:p>
            <a:r>
              <a:rPr lang="zh-TW" altLang="en-US" dirty="0">
                <a:solidFill>
                  <a:schemeClr val="bg1"/>
                </a:solidFill>
              </a:rPr>
              <a:t>主講</a:t>
            </a:r>
            <a:r>
              <a:rPr lang="en-US" dirty="0">
                <a:solidFill>
                  <a:schemeClr val="bg1"/>
                </a:solidFill>
              </a:rPr>
              <a:t>: </a:t>
            </a:r>
            <a:r>
              <a:rPr lang="zh-TW" altLang="en-US" dirty="0">
                <a:solidFill>
                  <a:schemeClr val="bg1"/>
                </a:solidFill>
              </a:rPr>
              <a:t>創新虛擬科技發展與欣賞藝術的突破</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IMG-20230821-WA0069 (1).jpg"/>
          <p:cNvPicPr>
            <a:picLocks noChangeAspect="1"/>
          </p:cNvPicPr>
          <p:nvPr/>
        </p:nvPicPr>
        <p:blipFill>
          <a:blip r:embed="rId2"/>
          <a:stretch>
            <a:fillRect/>
          </a:stretch>
        </p:blipFill>
        <p:spPr>
          <a:xfrm>
            <a:off x="1285852" y="1714488"/>
            <a:ext cx="2379947" cy="3857653"/>
          </a:xfrm>
          <a:prstGeom prst="rect">
            <a:avLst/>
          </a:prstGeom>
        </p:spPr>
      </p:pic>
      <p:sp>
        <p:nvSpPr>
          <p:cNvPr id="72705" name="Rectangle 1"/>
          <p:cNvSpPr>
            <a:spLocks noChangeArrowheads="1"/>
          </p:cNvSpPr>
          <p:nvPr/>
        </p:nvSpPr>
        <p:spPr bwMode="auto">
          <a:xfrm>
            <a:off x="1214414" y="642918"/>
            <a:ext cx="750095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effectLst/>
                <a:latin typeface="Helvetica"/>
                <a:ea typeface="新細明體" pitchFamily="18" charset="-120"/>
                <a:cs typeface="Helvetica"/>
              </a:rPr>
              <a:t>王子田先生</a:t>
            </a:r>
            <a:endParaRPr kumimoji="1" lang="en-US" altLang="zh-TW" b="0" i="0" u="none" strike="noStrike" cap="none" normalizeH="0" baseline="0" dirty="0" smtClean="0">
              <a:ln>
                <a:noFill/>
              </a:ln>
              <a:effectLst/>
              <a:latin typeface="Helvetica"/>
              <a:ea typeface="新細明體" pitchFamily="18" charset="-12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b="0" i="0" u="none" strike="noStrike" cap="none" normalizeH="0" baseline="0" dirty="0" smtClean="0">
              <a:ln>
                <a:noFill/>
              </a:ln>
              <a:effectLst/>
              <a:latin typeface="Helvetica"/>
              <a:ea typeface="新細明體" pitchFamily="18" charset="-12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effectLst/>
                <a:latin typeface="Helvetica"/>
                <a:ea typeface="新細明體" pitchFamily="18" charset="-120"/>
                <a:cs typeface="Helvetica"/>
              </a:rPr>
              <a:t>前</a:t>
            </a:r>
            <a:r>
              <a:rPr kumimoji="1" lang="en-US" altLang="zh-TW" b="0" i="0" u="none" strike="noStrike" cap="none" normalizeH="0" baseline="0" dirty="0" smtClean="0">
                <a:ln>
                  <a:noFill/>
                </a:ln>
                <a:effectLst/>
                <a:latin typeface="Calibri" pitchFamily="34" charset="0"/>
                <a:ea typeface="Helvetica"/>
                <a:cs typeface="Calibri" pitchFamily="34" charset="0"/>
              </a:rPr>
              <a:t>IFPI</a:t>
            </a:r>
            <a:r>
              <a:rPr kumimoji="1" lang="zh-TW" altLang="en-US" b="0" i="0" u="none" strike="noStrike" cap="none" normalizeH="0" baseline="0" dirty="0" smtClean="0">
                <a:ln>
                  <a:noFill/>
                </a:ln>
                <a:effectLst/>
                <a:latin typeface="Helvetica"/>
                <a:ea typeface="新細明體" pitchFamily="18" charset="-120"/>
                <a:cs typeface="Helvetica"/>
              </a:rPr>
              <a:t>香港会行政總監和反盜版總監</a:t>
            </a:r>
            <a:endParaRPr kumimoji="1" lang="zh-TW" altLang="en-US" b="0" i="0" u="none" strike="noStrike" cap="none" normalizeH="0" baseline="0" dirty="0" smtClean="0">
              <a:ln>
                <a:noFill/>
              </a:ln>
              <a:effectLst/>
              <a:latin typeface="Arial" pitchFamily="34" charset="0"/>
              <a:ea typeface="新細明體" pitchFamily="18" charset="-120"/>
              <a:cs typeface="新細明體" pitchFamily="18" charset="-120"/>
            </a:endParaRPr>
          </a:p>
        </p:txBody>
      </p:sp>
      <p:sp>
        <p:nvSpPr>
          <p:cNvPr id="4" name="矩形 3"/>
          <p:cNvSpPr/>
          <p:nvPr/>
        </p:nvSpPr>
        <p:spPr>
          <a:xfrm>
            <a:off x="3786182" y="2928934"/>
            <a:ext cx="5143504" cy="369332"/>
          </a:xfrm>
          <a:prstGeom prst="rect">
            <a:avLst/>
          </a:prstGeom>
        </p:spPr>
        <p:txBody>
          <a:bodyPr wrap="square">
            <a:spAutoFit/>
          </a:bodyPr>
          <a:lstStyle/>
          <a:p>
            <a:r>
              <a:rPr lang="zh-TW" altLang="en-US" dirty="0"/>
              <a:t>主講：古董版權及二次創作定義相關管理和執法</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323</TotalTime>
  <Words>993</Words>
  <Application>Microsoft Office PowerPoint</Application>
  <PresentationFormat>如螢幕大小 (4:3)</PresentationFormat>
  <Paragraphs>92</Paragraphs>
  <Slides>8</Slides>
  <Notes>1</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地鐵</vt:lpstr>
      <vt:lpstr>投影片 1</vt:lpstr>
      <vt:lpstr>投影片 2</vt:lpstr>
      <vt:lpstr>投影片 3</vt:lpstr>
      <vt:lpstr>投影片 4</vt:lpstr>
      <vt:lpstr>投影片 5</vt:lpstr>
      <vt:lpstr>投影片 6</vt:lpstr>
      <vt:lpstr>投影片 7</vt:lpstr>
      <vt:lpstr>投影片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owner</dc:creator>
  <cp:lastModifiedBy>owner</cp:lastModifiedBy>
  <cp:revision>28</cp:revision>
  <dcterms:created xsi:type="dcterms:W3CDTF">2023-08-21T09:56:03Z</dcterms:created>
  <dcterms:modified xsi:type="dcterms:W3CDTF">2023-08-21T15:19:19Z</dcterms:modified>
</cp:coreProperties>
</file>